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</p:sldMasterIdLst>
  <p:notesMasterIdLst>
    <p:notesMasterId r:id="rId76"/>
  </p:notesMasterIdLst>
  <p:sldIdLst>
    <p:sldId id="256" r:id="rId3"/>
    <p:sldId id="732" r:id="rId4"/>
    <p:sldId id="257" r:id="rId5"/>
    <p:sldId id="259" r:id="rId6"/>
    <p:sldId id="368" r:id="rId7"/>
    <p:sldId id="720" r:id="rId8"/>
    <p:sldId id="715" r:id="rId9"/>
    <p:sldId id="716" r:id="rId10"/>
    <p:sldId id="717" r:id="rId11"/>
    <p:sldId id="718" r:id="rId12"/>
    <p:sldId id="719" r:id="rId13"/>
    <p:sldId id="733" r:id="rId14"/>
    <p:sldId id="735" r:id="rId15"/>
    <p:sldId id="739" r:id="rId16"/>
    <p:sldId id="743" r:id="rId17"/>
    <p:sldId id="745" r:id="rId18"/>
    <p:sldId id="744" r:id="rId19"/>
    <p:sldId id="776" r:id="rId20"/>
    <p:sldId id="786" r:id="rId21"/>
    <p:sldId id="787" r:id="rId22"/>
    <p:sldId id="788" r:id="rId23"/>
    <p:sldId id="789" r:id="rId24"/>
    <p:sldId id="790" r:id="rId25"/>
    <p:sldId id="791" r:id="rId26"/>
    <p:sldId id="793" r:id="rId27"/>
    <p:sldId id="794" r:id="rId28"/>
    <p:sldId id="795" r:id="rId29"/>
    <p:sldId id="796" r:id="rId30"/>
    <p:sldId id="799" r:id="rId31"/>
    <p:sldId id="797" r:id="rId32"/>
    <p:sldId id="798" r:id="rId33"/>
    <p:sldId id="673" r:id="rId34"/>
    <p:sldId id="764" r:id="rId35"/>
    <p:sldId id="770" r:id="rId36"/>
    <p:sldId id="765" r:id="rId37"/>
    <p:sldId id="767" r:id="rId38"/>
    <p:sldId id="768" r:id="rId39"/>
    <p:sldId id="766" r:id="rId40"/>
    <p:sldId id="771" r:id="rId41"/>
    <p:sldId id="785" r:id="rId42"/>
    <p:sldId id="780" r:id="rId43"/>
    <p:sldId id="784" r:id="rId44"/>
    <p:sldId id="781" r:id="rId45"/>
    <p:sldId id="782" r:id="rId46"/>
    <p:sldId id="783" r:id="rId47"/>
    <p:sldId id="772" r:id="rId48"/>
    <p:sldId id="777" r:id="rId49"/>
    <p:sldId id="778" r:id="rId50"/>
    <p:sldId id="779" r:id="rId51"/>
    <p:sldId id="775" r:id="rId52"/>
    <p:sldId id="773" r:id="rId53"/>
    <p:sldId id="774" r:id="rId54"/>
    <p:sldId id="769" r:id="rId55"/>
    <p:sldId id="747" r:id="rId56"/>
    <p:sldId id="748" r:id="rId57"/>
    <p:sldId id="749" r:id="rId58"/>
    <p:sldId id="750" r:id="rId59"/>
    <p:sldId id="751" r:id="rId60"/>
    <p:sldId id="752" r:id="rId61"/>
    <p:sldId id="756" r:id="rId62"/>
    <p:sldId id="757" r:id="rId63"/>
    <p:sldId id="758" r:id="rId64"/>
    <p:sldId id="759" r:id="rId65"/>
    <p:sldId id="760" r:id="rId66"/>
    <p:sldId id="761" r:id="rId67"/>
    <p:sldId id="638" r:id="rId68"/>
    <p:sldId id="641" r:id="rId69"/>
    <p:sldId id="639" r:id="rId70"/>
    <p:sldId id="640" r:id="rId71"/>
    <p:sldId id="645" r:id="rId72"/>
    <p:sldId id="269" r:id="rId73"/>
    <p:sldId id="270" r:id="rId74"/>
    <p:sldId id="272" r:id="rId75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6340" autoAdjust="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566E-EA78-463E-8C8E-7A5BEFDCE338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A1DB-4529-4681-8F0B-B2237A0FB6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0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03/11/2025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03/11/2025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1/lei/l14133.htm#art17%C2%A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DEC%2011.246-2022?OpenDocu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DEC%2011.462-2023?OpenDocu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seti.com.br/produto/livro-regulamentacao-municipal-da-lei-no-14-133-2021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7856" y="603404"/>
            <a:ext cx="114017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Relação cidadão e agentes públicos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76C03D-DD35-93B4-623D-D1347514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0" y="1490481"/>
            <a:ext cx="4983480" cy="49113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C578CD-EDC2-5A12-3BD9-93431F27079D}"/>
              </a:ext>
            </a:extLst>
          </p:cNvPr>
          <p:cNvSpPr txBox="1"/>
          <p:nvPr/>
        </p:nvSpPr>
        <p:spPr>
          <a:xfrm>
            <a:off x="186555" y="6488668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https://www.youtube.com/embed/f9JbY0BoJ3M?rel=0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04CED1-5663-15F7-E7CC-820FC4DCC635}"/>
              </a:ext>
            </a:extLst>
          </p:cNvPr>
          <p:cNvSpPr txBox="1"/>
          <p:nvPr/>
        </p:nvSpPr>
        <p:spPr>
          <a:xfrm>
            <a:off x="6096000" y="1577341"/>
            <a:ext cx="60921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Conflitos em razão 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Comportamento oportunístico do agente que busca se beneficiar ao usar o poder, 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Assimetria Informacional </a:t>
            </a:r>
          </a:p>
        </p:txBody>
      </p:sp>
    </p:spTree>
    <p:extLst>
      <p:ext uri="{BB962C8B-B14F-4D97-AF65-F5344CB8AC3E}">
        <p14:creationId xmlns:p14="http://schemas.microsoft.com/office/powerpoint/2010/main" val="375763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7856" y="603404"/>
            <a:ext cx="114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diminuir esse conflito surge a GOVERNANÇA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C578CD-EDC2-5A12-3BD9-93431F27079D}"/>
              </a:ext>
            </a:extLst>
          </p:cNvPr>
          <p:cNvSpPr txBox="1"/>
          <p:nvPr/>
        </p:nvSpPr>
        <p:spPr>
          <a:xfrm>
            <a:off x="186555" y="6488668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https://www.youtube.com/embed/f9JbY0BoJ3M?rel=0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04CED1-5663-15F7-E7CC-820FC4DCC635}"/>
              </a:ext>
            </a:extLst>
          </p:cNvPr>
          <p:cNvSpPr txBox="1"/>
          <p:nvPr/>
        </p:nvSpPr>
        <p:spPr>
          <a:xfrm>
            <a:off x="795131" y="1311290"/>
            <a:ext cx="60921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Governança: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Significa Direção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Corresponde à capacidade do Gestor em planejar e formular políticas públicas, bem como efetivá-las.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Verbos: Avaliar, dirigir e monitorar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A7BACB-BDE6-1DD4-F1AF-4CB3D2841D6E}"/>
              </a:ext>
            </a:extLst>
          </p:cNvPr>
          <p:cNvSpPr txBox="1"/>
          <p:nvPr/>
        </p:nvSpPr>
        <p:spPr>
          <a:xfrm>
            <a:off x="577856" y="4810540"/>
            <a:ext cx="6309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isso ela precisa diminuir a assimetria informacional!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A8FC88-8756-7A75-97C1-AC02ACD8C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738758"/>
            <a:ext cx="4678863" cy="31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3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34BF6C3-8202-0AE8-6D6E-18E941DB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Evolução da governança no Brasil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F661838-0010-9954-26C5-7630FC95C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Plano Diretor (1995) </a:t>
            </a:r>
          </a:p>
          <a:p>
            <a:r>
              <a:rPr lang="pt-BR" dirty="0"/>
              <a:t>EC 19/1998</a:t>
            </a:r>
          </a:p>
          <a:p>
            <a:r>
              <a:rPr lang="pt-BR" dirty="0"/>
              <a:t>IN Conjunta CGU/MPOG n. 1/2016 </a:t>
            </a:r>
          </a:p>
          <a:p>
            <a:r>
              <a:rPr lang="pt-BR" dirty="0"/>
              <a:t>Decreto 9.203/2017</a:t>
            </a:r>
          </a:p>
          <a:p>
            <a:r>
              <a:rPr lang="pt-BR" dirty="0"/>
              <a:t>Acórdão TCE n. 2.622/2015 - P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84ACBD0-82D5-D3C7-8CF4-7586D0EB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33" y="4909632"/>
            <a:ext cx="9110749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034BF6C3-8202-0AE8-6D6E-18E941DB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governança?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F661838-0010-9954-26C5-7630FC95C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É a aplicação de práticas de liderança, de estratégia e de controle, que permitem aos mandatários de uma organização pública e às partes nela interessadas avaliar sua situação e demandas, direcionar a sua atuação e monitorar o seu funcionamento, de modo a aumentar as chances de entrega de bons resultados aos cidadãos, em termos de serviços e de políticas públicas.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Autor: Professor Paulo Alves</a:t>
            </a:r>
          </a:p>
        </p:txBody>
      </p:sp>
    </p:spTree>
    <p:extLst>
      <p:ext uri="{BB962C8B-B14F-4D97-AF65-F5344CB8AC3E}">
        <p14:creationId xmlns:p14="http://schemas.microsoft.com/office/powerpoint/2010/main" val="97594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263" y="809263"/>
            <a:ext cx="10515600" cy="12689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LEI 14.133/2021 NOVA LEI DE LICITAÇÕES E CONTRATOS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2331" y="2194560"/>
            <a:ext cx="11180801" cy="40936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/>
              <a:t>Art. 11. </a:t>
            </a:r>
            <a:r>
              <a:rPr lang="pt-BR" dirty="0"/>
              <a:t>O processo licitatório tem por objetivos: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Parágrafo único. </a:t>
            </a:r>
            <a:r>
              <a:rPr lang="pt-BR" b="1" dirty="0"/>
              <a:t>A alta administração do órgão ou entidade é responsável pela </a:t>
            </a:r>
            <a:r>
              <a:rPr lang="pt-BR" b="1" u="sng" dirty="0"/>
              <a:t>governança das contratações</a:t>
            </a:r>
            <a:r>
              <a:rPr lang="pt-BR" dirty="0"/>
              <a:t> e </a:t>
            </a:r>
            <a:r>
              <a:rPr lang="pt-BR" b="1" dirty="0">
                <a:solidFill>
                  <a:srgbClr val="FF0000"/>
                </a:solidFill>
              </a:rPr>
              <a:t>deve implementar processos e estruturas, inclusive de gestão de riscos e controles internos, para avaliar, direcionar e monitorar os processos licitatórios e os respectivos contratos</a:t>
            </a:r>
            <a:r>
              <a:rPr lang="pt-BR" dirty="0"/>
              <a:t>, com o </a:t>
            </a:r>
            <a:r>
              <a:rPr lang="pt-BR" b="1" dirty="0">
                <a:solidFill>
                  <a:srgbClr val="0070C0"/>
                </a:solidFill>
              </a:rPr>
              <a:t>intuito de alcançar os objetivos estabelecidos no caput deste artigo, promover um ambiente íntegro e confiável, assegurar o alinhamento das contratações ao planejamento estratégico e às leis orçamentárias e promover eficiência, efetividade e eficácia em suas contratações.</a:t>
            </a:r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Acórdão TCE/PR n. 894/2022 - Pleno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816" y="1895303"/>
            <a:ext cx="11194367" cy="44389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/>
              <a:t>Trata o presente expediente de Homologação de </a:t>
            </a:r>
            <a:r>
              <a:rPr lang="pt-BR" sz="3000" b="1" dirty="0"/>
              <a:t>Recomendações</a:t>
            </a:r>
            <a:r>
              <a:rPr lang="pt-BR" sz="3000" dirty="0"/>
              <a:t> (...) com o objetivo de </a:t>
            </a:r>
            <a:r>
              <a:rPr lang="pt-BR" sz="3000" b="1" dirty="0"/>
              <a:t>averiguar a situação da governança das contratações </a:t>
            </a:r>
            <a:r>
              <a:rPr lang="pt-BR" sz="3000" dirty="0"/>
              <a:t>com foco nos mecanismos de liderança, estratégia e controle, a fim de verificar a existência de diretrizes, processos e estruturas necessários para avaliar, direcionar e monitorar os processos licitatórios e os respectivos contratos, para que seja possível identificar os pontos mais vulneráveis e induzir melhorias nessa área. (...) </a:t>
            </a:r>
          </a:p>
        </p:txBody>
      </p:sp>
    </p:spTree>
    <p:extLst>
      <p:ext uri="{BB962C8B-B14F-4D97-AF65-F5344CB8AC3E}">
        <p14:creationId xmlns:p14="http://schemas.microsoft.com/office/powerpoint/2010/main" val="116495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Acórdão TCE/PR n. 894/2022 - Pleno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816" y="1313411"/>
            <a:ext cx="11194367" cy="55445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600" dirty="0"/>
              <a:t>Com base nas evidências colhidas no curso da fiscalização, verificou-se que a alta administração dos órgãos fiscalizados não implementou a governança das contratações, devido à constatação dos seguintes achados: 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AutoNum type="romanLcParenBoth"/>
            </a:pPr>
            <a:r>
              <a:rPr lang="pt-BR" sz="2600" dirty="0"/>
              <a:t>ausência de avaliação formal da </a:t>
            </a:r>
            <a:r>
              <a:rPr lang="pt-BR" sz="2600" b="1" dirty="0"/>
              <a:t>estrutura de recursos humanos </a:t>
            </a:r>
            <a:r>
              <a:rPr lang="pt-BR" sz="2600" dirty="0"/>
              <a:t>da área de contratações;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AutoNum type="romanLcParenBoth"/>
            </a:pPr>
            <a:r>
              <a:rPr lang="pt-BR" sz="2600" dirty="0"/>
              <a:t>ausência de política de </a:t>
            </a:r>
            <a:r>
              <a:rPr lang="pt-BR" sz="2600" b="1" dirty="0"/>
              <a:t>capacitação anual</a:t>
            </a:r>
            <a:r>
              <a:rPr lang="pt-BR" sz="2600" dirty="0"/>
              <a:t> dos servidores que integram a área de contratações;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romanLcParenBoth"/>
            </a:pPr>
            <a:r>
              <a:rPr lang="pt-BR" sz="2600" dirty="0"/>
              <a:t>ausência de </a:t>
            </a:r>
            <a:r>
              <a:rPr lang="pt-BR" sz="2600" b="1" dirty="0"/>
              <a:t>objetivos para o desempenho da gestão das contratações </a:t>
            </a:r>
            <a:r>
              <a:rPr lang="pt-BR" sz="2600" dirty="0"/>
              <a:t>e de </a:t>
            </a:r>
            <a:r>
              <a:rPr lang="pt-BR" sz="2600" b="1" dirty="0"/>
              <a:t>mecanismos de controle de tais objetivos</a:t>
            </a:r>
            <a:r>
              <a:rPr lang="pt-BR" sz="2600" dirty="0"/>
              <a:t>; 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AutoNum type="romanLcParenBoth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1245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Acórdão TCE/PR n. 894/2022 - Pleno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79171"/>
            <a:ext cx="12192000" cy="55445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/>
              <a:t>(</a:t>
            </a:r>
            <a:r>
              <a:rPr lang="pt-BR" sz="3000" dirty="0" err="1"/>
              <a:t>iv</a:t>
            </a:r>
            <a:r>
              <a:rPr lang="pt-BR" sz="3000" dirty="0"/>
              <a:t>) deficiências na </a:t>
            </a:r>
            <a:r>
              <a:rPr lang="pt-BR" sz="3000" b="1" dirty="0"/>
              <a:t>liderança organizacional </a:t>
            </a:r>
            <a:r>
              <a:rPr lang="pt-BR" sz="3000" dirty="0"/>
              <a:t>em aprovar plano de trabalho contemplando avaliação de controles internos na área de contratações e avaliar os seus resultados;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/>
              <a:t>(v) ausência de </a:t>
            </a:r>
            <a:r>
              <a:rPr lang="pt-BR" sz="3000" b="1" dirty="0"/>
              <a:t>Plano de Contratações Anual</a:t>
            </a:r>
            <a:r>
              <a:rPr lang="pt-BR" sz="3000" dirty="0"/>
              <a:t>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/>
              <a:t>(vi) ausência de </a:t>
            </a:r>
            <a:r>
              <a:rPr lang="pt-BR" sz="3000" b="1" dirty="0"/>
              <a:t>gestão de riscos </a:t>
            </a:r>
            <a:r>
              <a:rPr lang="pt-BR" sz="3000" dirty="0"/>
              <a:t>nas contratações;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3000" dirty="0"/>
              <a:t>(</a:t>
            </a:r>
            <a:r>
              <a:rPr lang="pt-BR" sz="3000" dirty="0" err="1"/>
              <a:t>vii</a:t>
            </a:r>
            <a:r>
              <a:rPr lang="pt-BR" sz="3000" dirty="0"/>
              <a:t>) deficiência na </a:t>
            </a:r>
            <a:r>
              <a:rPr lang="pt-BR" sz="3000" b="1" dirty="0"/>
              <a:t>transparência dos processos </a:t>
            </a:r>
            <a:r>
              <a:rPr lang="pt-BR" sz="3000" dirty="0"/>
              <a:t>de contratações públicas.</a:t>
            </a:r>
          </a:p>
        </p:txBody>
      </p:sp>
    </p:spTree>
    <p:extLst>
      <p:ext uri="{BB962C8B-B14F-4D97-AF65-F5344CB8AC3E}">
        <p14:creationId xmlns:p14="http://schemas.microsoft.com/office/powerpoint/2010/main" val="173687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F4842-ECF8-9FA5-32D0-9E9F6E59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B84E9-F545-7379-37B9-1E0A09E8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53" y="696569"/>
            <a:ext cx="9082947" cy="11181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TCE-PR orienta </a:t>
            </a:r>
            <a:r>
              <a:rPr lang="pt-BR" sz="3200" b="1" dirty="0" err="1"/>
              <a:t>Unioeste</a:t>
            </a:r>
            <a:r>
              <a:rPr lang="pt-BR" sz="3200" b="1" dirty="0"/>
              <a:t> a aprimorar seus procedimentos de compras e contratações</a:t>
            </a:r>
            <a:endParaRPr lang="pt-BR" sz="3000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94F87A-BBB0-57CF-5B75-89B8C78D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53" y="1895292"/>
            <a:ext cx="10987948" cy="44556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O Tribunal de Contas do Estado emitiu 17 recomendações à Universidade Estadual do Oeste do Paraná (</a:t>
            </a:r>
            <a:r>
              <a:rPr lang="pt-BR" sz="2400" dirty="0" err="1"/>
              <a:t>Unioeste</a:t>
            </a:r>
            <a:r>
              <a:rPr lang="pt-BR" sz="2400" dirty="0"/>
              <a:t>) para orientar essa instituição de ensino superior pública a aperfeiçoar a governança e a conformidade dos requisitos legais relativos ao planejamento, à definição e à precificação dos objetos de suas compras e contratações de produtos e serviços.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A equipe de trabalho </a:t>
            </a:r>
            <a:r>
              <a:rPr lang="pt-BR" sz="2400" b="1" dirty="0"/>
              <a:t>analisou a política de governança</a:t>
            </a:r>
            <a:r>
              <a:rPr lang="pt-BR" sz="2400" dirty="0"/>
              <a:t> das contratações da </a:t>
            </a:r>
            <a:r>
              <a:rPr lang="pt-BR" sz="2400" dirty="0" err="1"/>
              <a:t>Unioeste</a:t>
            </a:r>
            <a:r>
              <a:rPr lang="pt-BR" sz="2400" dirty="0"/>
              <a:t>, sob o aspecto da </a:t>
            </a:r>
            <a:r>
              <a:rPr lang="pt-BR" sz="2400" b="1" dirty="0"/>
              <a:t>gestão por competência, planejamento e racionalização de gastos e processos; as normativas adotadas pela entidade, a fim de garantir a individualização de atribuições e responsabilidades; e o cumprimento de normativas relativas a planejamento, definição de objeto e sua precificação</a:t>
            </a:r>
            <a:r>
              <a:rPr lang="pt-BR" sz="2400" dirty="0"/>
              <a:t>.</a:t>
            </a:r>
          </a:p>
        </p:txBody>
      </p:sp>
      <p:pic>
        <p:nvPicPr>
          <p:cNvPr id="1032" name="Picture 8" descr="Tribunal de Contas do Estado do Paraná">
            <a:extLst>
              <a:ext uri="{FF2B5EF4-FFF2-40B4-BE49-F238E27FC236}">
                <a16:creationId xmlns:a16="http://schemas.microsoft.com/office/drawing/2014/main" id="{13FC3062-B988-A392-386B-A0EF0A9B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96569"/>
            <a:ext cx="27432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CC6DB2-580F-F1CE-4956-7355A3267007}"/>
              </a:ext>
            </a:extLst>
          </p:cNvPr>
          <p:cNvSpPr txBox="1"/>
          <p:nvPr/>
        </p:nvSpPr>
        <p:spPr>
          <a:xfrm>
            <a:off x="555976" y="5959239"/>
            <a:ext cx="863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prstClr val="black"/>
                </a:solidFill>
              </a:rPr>
              <a:t>https://www1.tce.pr.gov.br/noticias/tce-pr-orienta-unioeste-a-aprimorar-seus-procedimentos-de-compras-e-contratacoes/12303/N</a:t>
            </a:r>
          </a:p>
        </p:txBody>
      </p:sp>
      <p:pic>
        <p:nvPicPr>
          <p:cNvPr id="1026" name="Picture 2" descr="A licitação é a regra geral para a contratação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0" y="5297001"/>
            <a:ext cx="2502090" cy="15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2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7964" y="3029731"/>
            <a:ext cx="10273971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909060" algn="l"/>
              </a:tabLst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Dispensa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presencial com base na Lei 14.133/21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6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679938"/>
            <a:ext cx="11699631" cy="573560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pt-BR" altLang="pt-BR" sz="3300" b="1" dirty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LUIZ HENRIQUE NÉIA GIAVINA-BIANCHI</a:t>
            </a: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Procurador do Legislativo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Câmara Municipal de Jacarezinho desde 2010;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pela UENP;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Civil e Direito Processual Civil pela FAESO; 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Gestão Pública pela UEPG;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Administrativo pela UENP;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UNYPÓS;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Municipal pela ESA;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Proteção de Dados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PÓLIS CIVITAS/TCE-PR;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e Processo Constitucional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Advocacia na Fazenda Pública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Mestre</a:t>
            </a:r>
            <a:r>
              <a:rPr lang="pt-BR" dirty="0">
                <a:latin typeface="Arial" pitchFamily="34" charset="0"/>
                <a:cs typeface="Arial" pitchFamily="34" charset="0"/>
              </a:rPr>
              <a:t> em Ciência Jurídica pela UENP.</a:t>
            </a:r>
            <a:endParaRPr lang="pt-BR" altLang="pt-BR" b="1" dirty="0">
              <a:solidFill>
                <a:srgbClr val="1414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B97313-4C16-503B-BA24-342700F2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497" y="5221580"/>
            <a:ext cx="2794503" cy="16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4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Dispensa presencial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1129"/>
            <a:ext cx="12192000" cy="587263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Em último caso faça dispensa presencial! Justifique exaustivamente!;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Faça a cotação de preços com base no Artigo 23 da Lei nº. 14133/21;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Solicite parecer contábil;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Solicite parecer jurídico se for o caso;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Regulamente o tema, conforme a sistemática abaixo;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Siga o regulamento ao pé da letra;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Após a cotação dos preços, abra uma espécie de chamamento público no site do órgão, avise formalmente o maior número de fornecedores possível, aguarde 3 dias para obter novas propostas, contrate a proposta mais vantajosa;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Se for muito, muito urgente, se houver regulamento, faça a contratação com base no Artigo 95,§2º, devidamente justificado. Cuidado para não transparecer falta de planejamento.</a:t>
            </a:r>
          </a:p>
        </p:txBody>
      </p:sp>
    </p:spTree>
    <p:extLst>
      <p:ext uri="{BB962C8B-B14F-4D97-AF65-F5344CB8AC3E}">
        <p14:creationId xmlns:p14="http://schemas.microsoft.com/office/powerpoint/2010/main" val="96627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09CD5-3950-3CF2-7E74-BB20AAE8E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7DAE95-5F49-3BC4-DAC4-1C0BEAFCA994}"/>
              </a:ext>
            </a:extLst>
          </p:cNvPr>
          <p:cNvSpPr txBox="1"/>
          <p:nvPr/>
        </p:nvSpPr>
        <p:spPr>
          <a:xfrm>
            <a:off x="1047964" y="3029731"/>
            <a:ext cx="10273971" cy="137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909060" algn="l"/>
              </a:tabLst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Dispensa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eletrônica com base na IN 67/2021 SEGES/ME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83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27581-7158-09F0-9A88-A29BBD53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7EDB7-63D7-7DCF-CDE2-36A36BD2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Documentos mínimos para a dispensa eletrônica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EE105-7AFF-8DB9-2DFE-32ED8ED5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129"/>
            <a:ext cx="12192000" cy="5872632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/>
              <a:t>Art. 5º </a:t>
            </a:r>
            <a:r>
              <a:rPr lang="pt-BR" sz="1800" dirty="0"/>
              <a:t>O procedimento de dispensa de licitação, na forma eletrônica, será instruído com os seguintes documentos, no mínimo: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 - documento de formalização de demanda e, se for o caso, estudo técnico preliminar, análise de riscos, termo de referência, projeto básico ou projeto executivo;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II - estimativa de despesa, nos termos da Instrução Normativa nº 65, de 7 de julho de 2021, da Secretaria de Gestão da Secretaria Especial Desburocratização, Gestão e Governo Digital do Ministério da Economia;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III - parecer jurídico e pareceres técnicos, se for o caso, que demonstrem o atendimento dos requisitos exigidos;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IV - demonstração da compatibilidade da previsão de recursos orçamentários com o compromisso a ser assumido;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 - comprovação de que o contratado preenche os requisitos de habilitação e qualificação mínima necessária;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VI - razão de escolha do contratado;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VII - justificativa de preço, se for o caso; e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VIII - autorização da autoridade competente.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§ 4º, somente será exigida a previsão de recursos orçamentários, nos termos do inciso IV do </a:t>
            </a:r>
            <a:r>
              <a:rPr lang="pt-BR" sz="1800" b="1" dirty="0"/>
              <a:t>caput</a:t>
            </a:r>
            <a:r>
              <a:rPr lang="pt-BR" sz="1800" dirty="0"/>
              <a:t>, quando da formalização do1º Na hipótese de </a:t>
            </a:r>
            <a:r>
              <a:rPr lang="pt-BR" sz="1800" b="1" dirty="0"/>
              <a:t>registro de preços</a:t>
            </a:r>
            <a:r>
              <a:rPr lang="pt-BR" sz="1800" dirty="0"/>
              <a:t>, de que dispõe o inciso IV do art.  contrato ou de outro instrumento hábil.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§ 2º O ato que autoriza a contratação direta deverá ser </a:t>
            </a:r>
            <a:r>
              <a:rPr lang="pt-BR" sz="1800" b="1" dirty="0"/>
              <a:t>divulgado e mantido à disposição do público em sítio eletrônico oficial </a:t>
            </a:r>
            <a:r>
              <a:rPr lang="pt-BR" sz="1800" dirty="0"/>
              <a:t>do órgão ou entidade promotora do procedimento.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§ 3º A instrução do procedimento poderá ser realizada por meio de sistema eletrônico, de modo que </a:t>
            </a:r>
            <a:r>
              <a:rPr lang="pt-BR" sz="1800" b="1" dirty="0"/>
              <a:t>os atos e os documentos de que trata este artigo, constantes dos arquivos e registros digitais, serão válidos </a:t>
            </a:r>
            <a:r>
              <a:rPr lang="pt-BR" sz="1800" dirty="0"/>
              <a:t>para todos os efeitos legais.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F8B97C-998D-E7CD-3558-3202295E55C5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43311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2816E-1990-A708-9A89-465EA962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A64BF-04F9-46F5-1FF5-B96BDA0C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Informações inseridas no sistema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D5E2E-8868-CAD4-9ADD-09024980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351129"/>
            <a:ext cx="10915704" cy="4841441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/>
              <a:t>Art. 6º </a:t>
            </a:r>
            <a:r>
              <a:rPr lang="pt-BR" sz="1800" dirty="0"/>
              <a:t>O órgão ou entidade deverá inserir no sistema as seguintes informações para a realização do procedimento de contratação: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 - a especificação do objeto a ser adquirido ou contratado;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II - as quantidades e o preço estimado  de cada item, nos termos do disposto no inciso II do art. 5º, observada a respectiva unidade de fornecimento;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III - o local e o prazo de entrega do bem, prestação do serviço ou realização da obra;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IV - o intervalo mínimo de diferença de valores ou de percentuais entre os lances, que incidirá tanto em relação aos lances intermediários quanto em relação ao lance que cobrir a melhor oferta;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 - a observância das disposições previstas na Lei Complementar nº 123, de 14 de dezembro de 2006.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VI - as condições da contratação e as sanções motivadas pela inexecução total ou parcial do ajuste;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VII - a data e o horário de sua realização, respeitado o horário comercial, e o endereço eletrônico onde ocorrerá o procedimento.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Parágrafo único. Em todas as hipóteses estabelecidas no art. 4º, o prazo fixado para abertura do procedimento e envio de lances, de que trata o Capítulo III, não será inferior a 3 (três) dias úteis, contados da data de divulgação do aviso de contratação direta.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752BA3-F9D5-28A8-B1A0-A67A5516ED53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219306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AAE1D-5A16-E825-AF9E-B547B57B7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41233-AC11-A73A-6A6C-CC7E072B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Divulgação da dispensa eletrônica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3B389-CB9C-316C-FE53-DFB152C7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b="1" dirty="0"/>
              <a:t>Art. 7º </a:t>
            </a:r>
            <a:r>
              <a:rPr lang="pt-BR" dirty="0"/>
              <a:t>O procedimento será divulgado no </a:t>
            </a:r>
            <a:r>
              <a:rPr lang="pt-BR" dirty="0" err="1"/>
              <a:t>Comprasnet</a:t>
            </a:r>
            <a:r>
              <a:rPr lang="pt-BR" dirty="0"/>
              <a:t> 4.0 e no Portal Nacional de Contratações Públicas – PNCP, e </a:t>
            </a:r>
            <a:r>
              <a:rPr lang="pt-BR" b="1" dirty="0"/>
              <a:t>encaminhado automaticamente aos fornecedores </a:t>
            </a:r>
            <a:r>
              <a:rPr lang="pt-BR" dirty="0"/>
              <a:t>registrados no Sistema de Registro Cadastral Unificado - </a:t>
            </a:r>
            <a:r>
              <a:rPr lang="pt-BR" dirty="0" err="1"/>
              <a:t>Sicaf</a:t>
            </a:r>
            <a:r>
              <a:rPr lang="pt-BR" dirty="0"/>
              <a:t>, por mensagem eletrônica, na correspondente linha de fornecimento que pretende atender.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379FBF-F0BD-D3EB-743C-A8A855E753F8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410336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AA332-9E0C-1538-8D40-B37D06E5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D0340-FB7A-DE35-05D8-35B4631B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4400" dirty="0"/>
              <a:t>Encaminhamento de propostas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EA9AD-AB9A-A4F2-FA72-FE32993E0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1900" dirty="0"/>
              <a:t>Art. 8º </a:t>
            </a:r>
            <a:r>
              <a:rPr lang="pt-BR" sz="1900" b="1" dirty="0"/>
              <a:t>O fornecedor </a:t>
            </a:r>
            <a:r>
              <a:rPr lang="pt-BR" sz="1900" dirty="0"/>
              <a:t>interessado, após a divulgação do aviso de contratação direta, </a:t>
            </a:r>
            <a:r>
              <a:rPr lang="pt-BR" sz="1900" b="1" dirty="0"/>
              <a:t>encaminhará, </a:t>
            </a:r>
            <a:r>
              <a:rPr lang="pt-BR" sz="1900" b="1" u="sng" dirty="0"/>
              <a:t>exclusivamente por meio do Sistema de Dispensa Eletrônica</a:t>
            </a:r>
            <a:r>
              <a:rPr lang="pt-BR" sz="1900" b="1" dirty="0"/>
              <a:t>, a proposta</a:t>
            </a:r>
            <a:r>
              <a:rPr lang="pt-BR" sz="1900" dirty="0"/>
              <a:t> com a descrição do objeto ofertado, a marca do produto, quando for o caso, e o preço, </a:t>
            </a:r>
            <a:r>
              <a:rPr lang="pt-BR" sz="1900" b="1" dirty="0"/>
              <a:t>até a data e o horário estabelecidos para abertura do procedimento</a:t>
            </a:r>
            <a:r>
              <a:rPr lang="pt-BR" sz="1900" dirty="0"/>
              <a:t>, devendo, ainda, declarar, em campo próprio do sistema, as seguintes informações:</a:t>
            </a:r>
          </a:p>
          <a:p>
            <a:pPr marL="0" indent="0" algn="just" fontAlgn="base">
              <a:buNone/>
            </a:pPr>
            <a:r>
              <a:rPr lang="pt-BR" sz="1900" dirty="0"/>
              <a:t>I - a inexistência de fato impeditivo para licitar ou contratar com a Administração Pública;</a:t>
            </a:r>
          </a:p>
          <a:p>
            <a:pPr marL="0" indent="0" algn="just" fontAlgn="base">
              <a:buNone/>
            </a:pPr>
            <a:r>
              <a:rPr lang="pt-BR" sz="1900" dirty="0"/>
              <a:t>II - o enquadramento na condição de microempresa e empresa de pequeno porte, nos termos da Lei Complementar nº 123, de 2006, quando couber;</a:t>
            </a:r>
          </a:p>
          <a:p>
            <a:pPr marL="0" indent="0" algn="just" fontAlgn="base">
              <a:buNone/>
            </a:pPr>
            <a:r>
              <a:rPr lang="pt-BR" sz="1900" dirty="0"/>
              <a:t>III - o pleno conhecimento e aceitação das regras e das condições gerais da contratação, constantes do procedimento;</a:t>
            </a:r>
          </a:p>
          <a:p>
            <a:pPr marL="0" indent="0" algn="just" fontAlgn="base">
              <a:buNone/>
            </a:pPr>
            <a:r>
              <a:rPr lang="pt-BR" sz="1900" dirty="0"/>
              <a:t>IV - a responsabilidade pelas transações que forem efetuadas no sistema, assumindo como firmes e verdadeiras;</a:t>
            </a:r>
          </a:p>
          <a:p>
            <a:pPr marL="0" indent="0" algn="just" fontAlgn="base">
              <a:buNone/>
            </a:pPr>
            <a:r>
              <a:rPr lang="pt-BR" sz="1900" dirty="0"/>
              <a:t>V -  o cumprimento das exigências de reserva de cargos para pessoa com deficiência e para reabilitado da Previdência Social, de que trata o art. 93 da Lei nº 8.213, de 24 de julho de 1991, se couber; e</a:t>
            </a:r>
          </a:p>
          <a:p>
            <a:pPr marL="0" indent="0" algn="just" fontAlgn="base">
              <a:buNone/>
            </a:pPr>
            <a:r>
              <a:rPr lang="pt-BR" sz="1900" dirty="0"/>
              <a:t>VI - o cumprimento do disposto no inciso VI do art. 68 da Lei nº 14.133, de 2021.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754DE8-90F5-AB4D-CF65-F022FBABEF77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2758235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D0135-25D5-ECAF-1D9B-F6959482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CBEFF-CFC8-E335-3DEA-6B331D3C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DA ABERTURA DO PROCEDIMENTO PARA ENVIO DE LANCES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338857-56BE-0E00-565C-71758356E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dirty="0"/>
              <a:t>Art. 11. A partir da data e horário estabelecidos, o procedimento será automaticamente aberto pelo sistema para o envio de lances públicos e sucessivos </a:t>
            </a:r>
            <a:r>
              <a:rPr lang="pt-BR" b="1" dirty="0"/>
              <a:t>por período nunca inferior a 6 (seis) horas ou superior a 10 (dez) horas, exclusivamente por meio do sistema eletrônico</a:t>
            </a:r>
            <a:r>
              <a:rPr lang="pt-BR" dirty="0"/>
              <a:t>.</a:t>
            </a:r>
          </a:p>
          <a:p>
            <a:pPr marL="0" indent="0" algn="just" fontAlgn="base">
              <a:buNone/>
            </a:pPr>
            <a:endParaRPr lang="pt-BR" dirty="0"/>
          </a:p>
          <a:p>
            <a:pPr marL="0" indent="0" algn="just" fontAlgn="base">
              <a:buNone/>
            </a:pPr>
            <a:r>
              <a:rPr lang="pt-BR" dirty="0"/>
              <a:t>Parágrafo único. Imediatamente após o término do prazo estabelecido no caput, o procedimento será encerrado e o sistema ordenará e divulgará os lances em ordem crescente de classificação.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3E1F9B-B3FE-B22E-130E-B5E86EE4D738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372486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2CFE8A-C58E-1CFE-D106-78D29FEE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11D45-1A0D-236F-7DB9-9A20E268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DO ENVIO DE LANCES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6349BD-A970-B8E0-FAEB-1B377ECF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200" dirty="0"/>
              <a:t>Art. 12. O fornecedor somente poderá oferecer valor inferior ou maior percentual de desconto em relação ao último lance por ele ofertado e registrado pelo sistema, observado o intervalo mínimo de diferença de valores ou de percentuais entre os lances, que incidirá tanto em relação aos lances intermediários quanto em relação ao lance que cobrir a melhor oferta.</a:t>
            </a:r>
          </a:p>
          <a:p>
            <a:pPr marL="0" indent="0" algn="just" fontAlgn="base">
              <a:buNone/>
            </a:pPr>
            <a:r>
              <a:rPr lang="pt-BR" sz="2200" dirty="0"/>
              <a:t>§ 1º Havendo lances iguais ao menor já ofertado, prevalecerá aquele que for recebido e registrado primeiro no sistema.</a:t>
            </a:r>
          </a:p>
          <a:p>
            <a:pPr marL="0" indent="0" algn="just" fontAlgn="base">
              <a:buNone/>
            </a:pPr>
            <a:r>
              <a:rPr lang="pt-BR" sz="2200" dirty="0"/>
              <a:t>§ 2º O fornecedor poderá oferecer lances sucessivos, desde que inferior ao último por ele ofertado e registrado pelo sistema.</a:t>
            </a:r>
          </a:p>
          <a:p>
            <a:pPr marL="0" indent="0" fontAlgn="base">
              <a:buNone/>
            </a:pPr>
            <a:r>
              <a:rPr lang="pt-BR" sz="2200" dirty="0"/>
              <a:t>Art. 13. Durante o procedimento, os fornecedores serão informados, em tempo real, do valor do menor lance registrado, </a:t>
            </a:r>
            <a:r>
              <a:rPr lang="pt-BR" sz="2200" b="1" dirty="0"/>
              <a:t>vedada a identificação do fornecedor</a:t>
            </a:r>
            <a:r>
              <a:rPr lang="pt-BR" sz="2200" dirty="0"/>
              <a:t>.</a:t>
            </a:r>
          </a:p>
          <a:p>
            <a:pPr marL="0" indent="0" fontAlgn="base">
              <a:buNone/>
            </a:pPr>
            <a:r>
              <a:rPr lang="pt-BR" sz="2200" dirty="0"/>
              <a:t>Art. 14. O fornecedor será imediatamente informado pelo sistema do recebimento de seu lance.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D3BB5B-0DAC-AA51-E4EA-6FE55EB48FDF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20778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BEDA8-CBB7-C2C8-CEDF-852EE882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53965-E7BF-9109-4100-16545636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DO JULGAMENTO DAS PROPOSTAS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AC5539-1B2E-6C5D-3A39-2F09096C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200" dirty="0"/>
              <a:t>Art.  15.  Encerrado o procedimento de envio de lances, nos termos do art. 12, o órgão ou entidade realizará a </a:t>
            </a:r>
            <a:r>
              <a:rPr lang="pt-BR" sz="2200" b="1" u="sng" dirty="0"/>
              <a:t>verificação da conformidade da proposta classificada em primeiro lugar </a:t>
            </a:r>
            <a:r>
              <a:rPr lang="pt-BR" sz="2200" dirty="0"/>
              <a:t>quanto à adequação ao objeto e à compatibilidade do preço em relação ao estipulado para a contratação.</a:t>
            </a:r>
          </a:p>
          <a:p>
            <a:pPr marL="0" indent="0" algn="just" fontAlgn="base">
              <a:buNone/>
            </a:pPr>
            <a:r>
              <a:rPr lang="pt-BR" sz="2200" dirty="0"/>
              <a:t>Art. 16. Definido o resultado do julgamento, </a:t>
            </a:r>
            <a:r>
              <a:rPr lang="pt-BR" sz="2200" b="1" u="sng" dirty="0"/>
              <a:t>quando a proposta do primeiro colocado permanecer acima do preço máximo definido para a contratação</a:t>
            </a:r>
            <a:r>
              <a:rPr lang="pt-BR" sz="2200" dirty="0"/>
              <a:t>, o órgão ou a entidade poderá negociar condições mais vantajosas.</a:t>
            </a:r>
          </a:p>
          <a:p>
            <a:pPr marL="0" indent="0" algn="just" fontAlgn="base">
              <a:buNone/>
            </a:pPr>
            <a:r>
              <a:rPr lang="pt-BR" sz="2200" dirty="0"/>
              <a:t>§ 1º Na hipótese de a </a:t>
            </a:r>
            <a:r>
              <a:rPr lang="pt-BR" sz="2200" b="1" dirty="0"/>
              <a:t>estimativa de preços ser realizada concomitantemente à seleção </a:t>
            </a:r>
            <a:r>
              <a:rPr lang="pt-BR" sz="2200" dirty="0"/>
              <a:t>da proposta economicamente mais vantajosa, nos termos do § 4º do art. 7º da Instrução Normativa nº 65, de 2021, a verificação quanto à compatibilidade de preços será formal e deverá considerar, no mínimo, o número de concorrentes no procedimento e os valores por eles ofertados.</a:t>
            </a:r>
          </a:p>
          <a:p>
            <a:pPr marL="0" indent="0" algn="just" fontAlgn="base">
              <a:buNone/>
            </a:pPr>
            <a:r>
              <a:rPr lang="pt-BR" sz="2200" dirty="0"/>
              <a:t>§ 2º </a:t>
            </a:r>
            <a:r>
              <a:rPr lang="pt-BR" sz="2200" b="1" dirty="0"/>
              <a:t>Concluída a negociação, se houver, o resultado será registrado na ata do procedime</a:t>
            </a:r>
            <a:r>
              <a:rPr lang="pt-BR" sz="2200" dirty="0"/>
              <a:t>nto, devendo esta ser anexada aos autos do processo de contratação. </a:t>
            </a:r>
          </a:p>
          <a:p>
            <a:pPr marL="0" indent="0" algn="just" fontAlgn="base">
              <a:buNone/>
            </a:pP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D65F0E-B8E2-140B-EF4F-C1E45AD6FF06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1811059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3FBB7-DA1D-2AE6-0510-26444BAA1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F15CD-9662-8675-34D6-4425BDE2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*DA COTAÇÃO CONCOMITANTE – IN SEGES/ME 65/21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464D3-7457-F143-AE01-56FC74B0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b="1" dirty="0">
                <a:latin typeface="+mj-lt"/>
              </a:rPr>
              <a:t>§ 4º </a:t>
            </a:r>
            <a:r>
              <a:rPr lang="pt-BR" dirty="0">
                <a:latin typeface="+mj-lt"/>
              </a:rPr>
              <a:t>Na hipótese de dispensa de licitação com base nos incisos I e II do art. 75 da Lei nº 14.133, de 1º de abril de 2021, </a:t>
            </a:r>
            <a:r>
              <a:rPr lang="pt-BR" b="1" dirty="0">
                <a:latin typeface="+mj-lt"/>
              </a:rPr>
              <a:t>a estimativa de preços de que trata o caput poderá ser realizada concomitantemente à seleção da proposta economicamente mais vantajosa</a:t>
            </a:r>
            <a:r>
              <a:rPr lang="pt-BR" dirty="0">
                <a:latin typeface="+mj-lt"/>
              </a:rPr>
              <a:t>.</a:t>
            </a:r>
          </a:p>
          <a:p>
            <a:pPr marL="0" indent="0" algn="just" fontAlgn="base">
              <a:buNone/>
            </a:pPr>
            <a:r>
              <a:rPr lang="pt-BR" b="1" dirty="0">
                <a:latin typeface="+mj-lt"/>
              </a:rPr>
              <a:t>§ 5º </a:t>
            </a:r>
            <a:r>
              <a:rPr lang="pt-BR" dirty="0">
                <a:latin typeface="+mj-lt"/>
              </a:rPr>
              <a:t>O procedimento do § 4º será realizado por meio de solicitação formal de cotações a fornecedores.</a:t>
            </a:r>
          </a:p>
          <a:p>
            <a:pPr marL="0" indent="0" algn="just" fontAlgn="base">
              <a:buNone/>
            </a:pP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42735D-8059-4F22-249E-845BCAE77500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65, DE </a:t>
            </a:r>
            <a:r>
              <a:rPr lang="pt-BR" b="1" dirty="0">
                <a:solidFill>
                  <a:srgbClr val="0C326F"/>
                </a:solidFill>
                <a:latin typeface="rawline"/>
              </a:rPr>
              <a:t>7</a:t>
            </a: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312342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3013501"/>
            <a:ext cx="1140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Dispensa e Inexigibilidade Eletrônicas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3E9B3-154E-9ABC-E84C-F47A88828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D2020-521D-165A-9868-4AE58DC4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NEGOCIAÇÃO COM OS DEMAIS PARTICIPANTES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2115F-DF51-0B41-16E3-BFDD6AA6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2600" dirty="0"/>
              <a:t>Art. 17.  A negociação poderá ser feita com os demais fornecedores classificados, exclusivamente por meio do sistema, respeitada a ordem de classificação, </a:t>
            </a:r>
            <a:r>
              <a:rPr lang="pt-BR" sz="2600" b="1" dirty="0"/>
              <a:t>quando o primeiro colocado, mesmo após a negociação, for desclassificado em razão de sua proposta permanecer acima do preço máximo definido para a contratação</a:t>
            </a:r>
            <a:r>
              <a:rPr lang="pt-BR" sz="2600" dirty="0"/>
              <a:t>, observado o disposto nos §§ 1º e 2º do art. 16.</a:t>
            </a:r>
          </a:p>
          <a:p>
            <a:pPr marL="0" indent="0" algn="just" fontAlgn="base">
              <a:buNone/>
            </a:pPr>
            <a:endParaRPr lang="pt-BR" sz="2600" dirty="0"/>
          </a:p>
          <a:p>
            <a:pPr marL="0" indent="0" algn="just" fontAlgn="base">
              <a:buNone/>
            </a:pP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CDD9FA-0935-D0FD-7729-63FA055184A7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3132175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0DD45-6B66-1CC2-5D43-D0185768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CA712-FDFA-0344-B365-6C85C694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7" y="260623"/>
            <a:ext cx="10515600" cy="12689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b="1" dirty="0"/>
              <a:t>SEQUÊNCIA DO PROCEDIMENTO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9A3E93-8DCC-D62D-1FC0-BB0C340E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529542"/>
            <a:ext cx="10915704" cy="4663028"/>
          </a:xfrm>
        </p:spPr>
        <p:txBody>
          <a:bodyPr>
            <a:no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3000" dirty="0" err="1"/>
              <a:t>Arts</a:t>
            </a:r>
            <a:r>
              <a:rPr lang="pt-BR" sz="3000" dirty="0"/>
              <a:t>. 19 a 21 – Habilitação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3000" dirty="0"/>
              <a:t>Art. 22 – Licitação fracassada ou deserta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3000" dirty="0"/>
              <a:t>Art. 23 – Adjudicação e homologação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3000" dirty="0"/>
              <a:t>Art. 24 – Sanções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pt-BR" sz="3000" dirty="0"/>
              <a:t>Art. 25 – Disposições finais</a:t>
            </a:r>
          </a:p>
          <a:p>
            <a:pPr marL="0" indent="0" algn="just" fontAlgn="base">
              <a:buNone/>
            </a:pPr>
            <a:endParaRPr lang="pt-BR" sz="2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31EFC5-09C5-2E72-C5A3-BCA5D9EB6EBC}"/>
              </a:ext>
            </a:extLst>
          </p:cNvPr>
          <p:cNvSpPr txBox="1"/>
          <p:nvPr/>
        </p:nvSpPr>
        <p:spPr>
          <a:xfrm>
            <a:off x="0" y="6488668"/>
            <a:ext cx="7065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INSTRUÇÃO NORMATIVA SEGES/ME Nº 67, DE 8 DE JULHO DE 2021</a:t>
            </a:r>
          </a:p>
        </p:txBody>
      </p:sp>
    </p:spTree>
    <p:extLst>
      <p:ext uri="{BB962C8B-B14F-4D97-AF65-F5344CB8AC3E}">
        <p14:creationId xmlns:p14="http://schemas.microsoft.com/office/powerpoint/2010/main" val="512926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7964" y="3029731"/>
            <a:ext cx="10273971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909060" algn="l"/>
              </a:tabLst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Regulamentações Nova Lei de Licitações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62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768"/>
            <a:ext cx="10515600" cy="690836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Regulamentação Lei 14.133/21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430215"/>
            <a:ext cx="10955215" cy="4746748"/>
          </a:xfrm>
        </p:spPr>
        <p:txBody>
          <a:bodyPr/>
          <a:lstStyle/>
          <a:p>
            <a:pPr algn="just"/>
            <a:r>
              <a:rPr lang="pt-BR" sz="3600" dirty="0"/>
              <a:t>Respeito à autonomia dos Entes.</a:t>
            </a:r>
          </a:p>
          <a:p>
            <a:pPr marL="1440000" indent="0" algn="just">
              <a:buNone/>
            </a:pPr>
            <a:r>
              <a:rPr lang="pt-BR" dirty="0"/>
              <a:t>Art. 1º A República Federativa do Brasil, formada pela união indissolúvel dos Estados e Municípios e do Distrito Federal, constitui-se em Estado Democrático de Direito e tem como fundamentos:</a:t>
            </a:r>
          </a:p>
          <a:p>
            <a:pPr marL="1440000" indent="0" algn="just">
              <a:buNone/>
            </a:pPr>
            <a:endParaRPr lang="pt-BR" dirty="0"/>
          </a:p>
          <a:p>
            <a:pPr marL="1440000" indent="0" algn="just">
              <a:buNone/>
            </a:pPr>
            <a:r>
              <a:rPr lang="pt-BR" dirty="0"/>
              <a:t>Art. 30. Compete aos Municípios:</a:t>
            </a:r>
          </a:p>
          <a:p>
            <a:pPr marL="1440000" indent="0" algn="just">
              <a:buNone/>
            </a:pPr>
            <a:r>
              <a:rPr lang="pt-BR" dirty="0"/>
              <a:t>II - suplementar a legislação federal e a estadual no que couber;</a:t>
            </a:r>
          </a:p>
          <a:p>
            <a:pPr marL="144000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2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9379"/>
            <a:ext cx="10515600" cy="690836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Regulamentar traz segurança jurídica ao Servidor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430215"/>
            <a:ext cx="10955215" cy="474674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marL="1440000" indent="0" algn="just">
              <a:buNone/>
            </a:pPr>
            <a:r>
              <a:rPr lang="pt-BR" dirty="0"/>
              <a:t>Art. 30.  As autoridades públicas devem atuar para aumentar a segurança jurídica na aplicação das normas, inclusive por meio de regulamentos, súmulas administrativas e respostas a consultas.   (LINDB)</a:t>
            </a:r>
          </a:p>
          <a:p>
            <a:pPr marL="1440000" indent="0" algn="just">
              <a:buNone/>
            </a:pPr>
            <a:endParaRPr lang="pt-BR" dirty="0"/>
          </a:p>
          <a:p>
            <a:pPr marL="1897200" indent="-457200" algn="just"/>
            <a:r>
              <a:rPr lang="pt-BR" dirty="0"/>
              <a:t>55 vezes a palavra “regulamento” foi mencionada na Lei 14.133/21</a:t>
            </a:r>
          </a:p>
          <a:p>
            <a:pPr marL="1897200" indent="-457200" algn="just"/>
            <a:endParaRPr lang="pt-BR" dirty="0"/>
          </a:p>
          <a:p>
            <a:pPr marL="1897200" indent="-457200" algn="just"/>
            <a:r>
              <a:rPr lang="pt-BR" dirty="0"/>
              <a:t>União tem mais de 60 regulamentações, contando mais de MIL artigos!</a:t>
            </a:r>
          </a:p>
        </p:txBody>
      </p:sp>
    </p:spTree>
    <p:extLst>
      <p:ext uri="{BB962C8B-B14F-4D97-AF65-F5344CB8AC3E}">
        <p14:creationId xmlns:p14="http://schemas.microsoft.com/office/powerpoint/2010/main" val="1037729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31338" y="681037"/>
            <a:ext cx="974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das regulamentações estaduais ou federal.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FBC653-7421-9B5B-52E3-769E2083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95" y="1597035"/>
            <a:ext cx="10883020" cy="48996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Art. 187. Os Estados, o Distrito Federal e os Municípios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poderão aplicar os regulamentos editados pela União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para execução desta Lei.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Cuidado!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Adapte à sua realidade local!</a:t>
            </a:r>
          </a:p>
          <a:p>
            <a:pPr marL="1897200" indent="-457200"/>
            <a:r>
              <a:rPr lang="pt-BR" sz="2600" dirty="0"/>
              <a:t>Paraná: 92 municípios tem mais de 20 mil habitantes</a:t>
            </a:r>
          </a:p>
          <a:p>
            <a:pPr marL="1897200" indent="-457200"/>
            <a:r>
              <a:rPr lang="pt-BR" sz="2600" dirty="0"/>
              <a:t>Paraná: 96 municípios tem até 5 mil habitantes</a:t>
            </a:r>
          </a:p>
          <a:p>
            <a:pPr marL="1897200" indent="-457200"/>
            <a:r>
              <a:rPr lang="pt-BR" sz="2600" dirty="0"/>
              <a:t>Paraná: Município de Nova Aliança do Ivaí com habitantes 1.323 habitantes.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54" y="5343314"/>
            <a:ext cx="301984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2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31338" y="681037"/>
            <a:ext cx="974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minutas federais.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FBC653-7421-9B5B-52E3-769E2083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95" y="1597035"/>
            <a:ext cx="10883020" cy="48996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dirty="0"/>
              <a:t>Art. 19. Os órgãos da Administração com competências regulamentares relativas às atividades de administração de materiais, de obras e serviços e de licitações e contratos deverão:</a:t>
            </a:r>
          </a:p>
          <a:p>
            <a:pPr marL="0" indent="0" algn="just">
              <a:buNone/>
            </a:pPr>
            <a:r>
              <a:rPr lang="pt-BR" sz="3200" dirty="0"/>
              <a:t>IV - instituir, com auxílio dos órgãos de assessoramento jurídico e de controle interno, modelos de minutas de editais, de termos de referência, de contratos padronizados e de outros documentos, </a:t>
            </a:r>
            <a:r>
              <a:rPr lang="pt-BR" sz="3200" b="1" dirty="0"/>
              <a:t>admitida a adoção das minutas do Poder Executivo federal por todos os entes federativos;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</a:rPr>
              <a:t>Cuidado!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</a:rPr>
              <a:t>Adapte à sua realidade local!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909060" algn="l"/>
              </a:tabLst>
            </a:pP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54" y="5343314"/>
            <a:ext cx="301984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7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31338" y="681037"/>
            <a:ext cx="974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minutas federais site AGU.</a:t>
            </a:r>
            <a:endParaRPr lang="pt-BR" sz="3200" b="1" dirty="0">
              <a:solidFill>
                <a:prstClr val="black"/>
              </a:solidFill>
            </a:endParaRP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5" y="1265812"/>
            <a:ext cx="10883900" cy="4715203"/>
          </a:xfrm>
        </p:spPr>
      </p:pic>
      <p:sp>
        <p:nvSpPr>
          <p:cNvPr id="4" name="Retângulo 3"/>
          <p:cNvSpPr/>
          <p:nvPr/>
        </p:nvSpPr>
        <p:spPr>
          <a:xfrm>
            <a:off x="515814" y="5803100"/>
            <a:ext cx="1073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https://www.gov.br/agu/pt-br/composicao/cgu/cgu/modelos/licitacoesecontratos/14133/contratacao-direta</a:t>
            </a:r>
          </a:p>
        </p:txBody>
      </p:sp>
    </p:spTree>
    <p:extLst>
      <p:ext uri="{BB962C8B-B14F-4D97-AF65-F5344CB8AC3E}">
        <p14:creationId xmlns:p14="http://schemas.microsoft.com/office/powerpoint/2010/main" val="2727253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Se adaptar à tecnologia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765" y="1675367"/>
            <a:ext cx="11181973" cy="4245428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/>
              <a:t>Atualização tecnológica. </a:t>
            </a:r>
            <a:r>
              <a:rPr lang="pt-BR" sz="3200" dirty="0"/>
              <a:t>Cuidado com contratação direta presencial</a:t>
            </a:r>
          </a:p>
          <a:p>
            <a:pPr marL="0" indent="0">
              <a:buNone/>
            </a:pPr>
            <a:r>
              <a:rPr lang="pt-BR" sz="2000" dirty="0"/>
              <a:t>OBS: Art. 176. Os Municípios com até 20.000 (vinte mil) habitantes terão o prazo de 6 (seis) anos, contado da data de publicação desta Lei, para cumprimento:</a:t>
            </a:r>
          </a:p>
          <a:p>
            <a:pPr marL="0" indent="0">
              <a:buNone/>
            </a:pPr>
            <a:r>
              <a:rPr lang="pt-BR" sz="2000" dirty="0"/>
              <a:t>II - da obrigatoriedade de realização da licitação sob a forma eletrônica a que se refere o </a:t>
            </a:r>
            <a:r>
              <a:rPr lang="pt-BR" sz="2000" dirty="0">
                <a:hlinkClick r:id="rId3"/>
              </a:rPr>
              <a:t>§ 2º do art. 17 desta Lei</a:t>
            </a:r>
            <a:r>
              <a:rPr lang="pt-BR" sz="2000" dirty="0"/>
              <a:t>;</a:t>
            </a:r>
          </a:p>
          <a:p>
            <a:pPr marL="0" indent="0" algn="just">
              <a:buNone/>
            </a:pPr>
            <a:r>
              <a:rPr lang="pt-BR" sz="2000" dirty="0"/>
              <a:t>Art. 17 [...] § 2º As licitações serão realizadas preferencialmente sob a forma eletrônica</a:t>
            </a:r>
            <a:r>
              <a:rPr lang="pt-BR" sz="2000" b="1" dirty="0"/>
              <a:t>, admitida a utilização da forma presencial, desde que motivada,</a:t>
            </a:r>
            <a:r>
              <a:rPr lang="pt-BR" sz="2000" dirty="0"/>
              <a:t> </a:t>
            </a:r>
            <a:r>
              <a:rPr lang="pt-BR" sz="2000" b="1" dirty="0"/>
              <a:t>devendo a sessão pública ser registrada em ata e gravada em áudio e vídeo.</a:t>
            </a:r>
          </a:p>
          <a:p>
            <a:pPr marL="0" indent="0" algn="just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000" b="1" dirty="0"/>
              <a:t>Regulamentar não é somente pensar em questões jurídicas - Seu regulamento deve adaptar-se à questões tecnológicas</a:t>
            </a:r>
            <a:endParaRPr lang="pt-BR" sz="1400" b="1" dirty="0"/>
          </a:p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5259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Regulamentações para as contratações diretas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j-lt"/>
              </a:rPr>
              <a:t>Atuação do fiscal e do gestor do contrato (Art. 8,§3º);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j-lt"/>
              </a:rPr>
              <a:t>Pesquisas de preços (Art. 23);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j-lt"/>
              </a:rPr>
              <a:t>SRP (em caso de contratação direta – Art. 82, § 6º);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j-lt"/>
              </a:rPr>
              <a:t>Bens de consumo de luxo (se for o caso) – Art. 20);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+mj-lt"/>
              </a:rPr>
              <a:t>Dispensa eletrônica.</a:t>
            </a:r>
            <a:endParaRPr lang="pt-BR" sz="1400" b="1" dirty="0">
              <a:latin typeface="+mj-lt"/>
            </a:endParaRPr>
          </a:p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6167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Das 14h00min até 17h00min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8" y="699350"/>
            <a:ext cx="10515600" cy="1139790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Regulamentação agente de contratações, fiscais e gestores de contrato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975618"/>
            <a:ext cx="11181973" cy="42454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3200" b="1" dirty="0">
                <a:latin typeface="+mj-lt"/>
                <a:hlinkClick r:id="rId3"/>
              </a:rPr>
              <a:t>DECRETO Nº 11.246, DE 27 DE OUTUBRO DE 2022</a:t>
            </a:r>
            <a:endParaRPr lang="pt-BR" sz="3200" b="1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Regulamenta o disposto no § 3º do art. 8º da Lei nº 14.133, de 1º de abril de 2021, para dispor sobre as regras para a atuação do agente de contratação e da equipe de apoio, o funcionamento da comissão de contratação e a atuação dos gestores e fiscais de contratos, no âmbito da administração pública federal direta, autárquica e fundacional.</a:t>
            </a: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https://www.planalto.gov.br/ccivil_03/_ato2019-2022/2022/decreto/D11246.htm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72322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Regulamentação pesquisa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3200" b="1" dirty="0">
                <a:latin typeface="+mj-lt"/>
              </a:rPr>
              <a:t>INSTRUÇÃO NORMATIVA SEGES/ME Nº 65, DE 7 DE JULHO DE 2021</a:t>
            </a: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Dispõe sobre o procedimento administrativo para a realização de pesquisa de preços para aquisição de bens e contratação de serviços em geral, no âmbito da administração pública federal direta, autárquica e fundacional.</a:t>
            </a:r>
          </a:p>
          <a:p>
            <a:pPr marL="0" indent="0" algn="just" fontAlgn="base">
              <a:buNone/>
            </a:pPr>
            <a:endParaRPr lang="pt-BR" sz="3200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https://www.gov.br/compras/pt-br/acesso-a-informacao/legislacao/instrucoes-normativas/instrucao-normativa-seges-me-no-65-de-7-de-julho-de-2021</a:t>
            </a:r>
          </a:p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63297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Regulamentação sistema registro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3200" b="1" dirty="0">
                <a:latin typeface="+mj-lt"/>
                <a:hlinkClick r:id="rId3"/>
              </a:rPr>
              <a:t>DECRETO Nº 11.462, DE 31 DE MARÇO DE 2023</a:t>
            </a:r>
            <a:endParaRPr lang="pt-BR" sz="3200" b="1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Regulamenta os art. 82 a art. 86 da Lei nº 14.133, de 1º de abril de 2021, para dispor sobre o sistema de registro de preços para a contratação de bens e serviços, inclusive obras e serviços de engenharia, no âmbito da Administração Pública federal direta, autárquica e fundacional.</a:t>
            </a:r>
          </a:p>
          <a:p>
            <a:pPr marL="0" indent="0" algn="just" fontAlgn="base">
              <a:buNone/>
            </a:pPr>
            <a:endParaRPr lang="pt-BR" sz="3200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https://www.planalto.gov.br/ccivil_03/_ato2023-2026/2023/decreto/D11462.htm</a:t>
            </a: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7864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Regulamentação dispensa eletrônica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3200" b="1" dirty="0">
                <a:latin typeface="+mj-lt"/>
              </a:rPr>
              <a:t>INSTRUÇÃO NORMATIVA SEGES/ME Nº 67, DE 8 DE JULHO DE 2021 (Atualizada)</a:t>
            </a:r>
          </a:p>
          <a:p>
            <a:pPr marL="0" indent="0" fontAlgn="base">
              <a:buNone/>
            </a:pPr>
            <a:r>
              <a:rPr lang="pt-BR" sz="3200" dirty="0">
                <a:latin typeface="+mj-lt"/>
              </a:rPr>
              <a:t>Dispõe sobre a dispensa de licitação, na forma eletrônica, de que trata a Lei nº 14.133, de 1º de abril de 2021, e institui o Sistema de Dispensa Eletrônica, no âmbito da Administração Pública federal direta, autárquica e fundacional</a:t>
            </a:r>
          </a:p>
          <a:p>
            <a:pPr marL="0" indent="0" algn="just" fontAlgn="base">
              <a:buNone/>
            </a:pPr>
            <a:endParaRPr lang="pt-BR" sz="3200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https://www.gov.br/compras/pt-br/acesso-a-informacao/legislacao/instrucoes-normativas/instrucao-normativa-seges-me-no-67-de-8-de-julho-de-2021</a:t>
            </a: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10996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Regulamentação estudo técnico preliminar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pt-BR" sz="3200" b="1" dirty="0">
                <a:latin typeface="+mj-lt"/>
              </a:rPr>
              <a:t>INSTRUÇÃO NORMATIVA SEGES Nº 58, DE 8 DE AGOSTO DE 2022</a:t>
            </a: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Dispõe sobre a elaboração dos Estudos Técnicos Preliminares - ETP, para a aquisição de bens e a contratação de serviços e obras, no âmbito da administração pública federal direta, autárquica e fundacional, e sobre o Sistema ETP digital.</a:t>
            </a:r>
          </a:p>
          <a:p>
            <a:pPr marL="0" indent="0" algn="just" fontAlgn="base">
              <a:buNone/>
            </a:pPr>
            <a:endParaRPr lang="pt-BR" sz="3200" dirty="0">
              <a:latin typeface="+mj-lt"/>
            </a:endParaRP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https://www.gov.br/compras/pt-br/acesso-a-informacao/legislacao/instrucoes-normativas/instrucao-normativa-seges-no-58-de-8-de-agosto-de-2022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2591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8" y="699350"/>
            <a:ext cx="10515600" cy="1139790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Regulamentação critério menor preço ou maior desconto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978925"/>
            <a:ext cx="11181973" cy="394187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3200" b="1" dirty="0">
                <a:latin typeface="+mj-lt"/>
              </a:rPr>
              <a:t>INSTRUÇÃO NORMATIVA SEGES/ME Nº 73, DE 30 DE SETEMBRO DE 2022 (Comentada - Atualizada)</a:t>
            </a:r>
          </a:p>
          <a:p>
            <a:pPr marL="0" indent="0" fontAlgn="base">
              <a:buNone/>
            </a:pPr>
            <a:r>
              <a:rPr lang="pt-BR" sz="3200" dirty="0">
                <a:latin typeface="+mj-lt"/>
              </a:rPr>
              <a:t>Dispõe sobre a licitação pelo critério de julgamento por menor preço ou maior desconto, na forma eletrônica, para a contratação de bens, serviços e obras, no âmbito da Administração Pública federal direta, autárquica e fundacional.</a:t>
            </a:r>
          </a:p>
          <a:p>
            <a:pPr marL="0" indent="0" algn="ctr" fontAlgn="base">
              <a:buNone/>
            </a:pPr>
            <a:r>
              <a:rPr lang="pt-BR" sz="3500" b="1" dirty="0">
                <a:solidFill>
                  <a:srgbClr val="FF0000"/>
                </a:solidFill>
                <a:latin typeface="+mj-lt"/>
              </a:rPr>
              <a:t>*nessa consta o procedimento!!!</a:t>
            </a:r>
          </a:p>
          <a:p>
            <a:pPr marL="0" indent="0" algn="just" fontAlgn="base">
              <a:buNone/>
            </a:pPr>
            <a:r>
              <a:rPr lang="pt-BR" sz="3200" dirty="0">
                <a:latin typeface="+mj-lt"/>
              </a:rPr>
              <a:t>https://www.gov.br/compras/pt-br/acesso-a-informacao/legislacao/instrucoes-normativas/instrucao-normativa-seges-me-no-73-de-30-de-setembro-de-2022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1276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Dicas para se regulamentar a Lei 14.133/21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pt-BR" b="1" dirty="0"/>
              <a:t>Conscientização e capacitação:</a:t>
            </a:r>
            <a:r>
              <a:rPr lang="pt-BR" dirty="0"/>
              <a:t> Promova ações de conscientização sobre a importância da regulamentação e capacite sua equipe de servidores para entender os principais pontos da nova lei de licitação. </a:t>
            </a:r>
          </a:p>
          <a:p>
            <a:pPr marL="514350" indent="-514350" algn="just">
              <a:buAutoNum type="arabicPeriod"/>
            </a:pPr>
            <a:r>
              <a:rPr lang="pt-BR" b="1" dirty="0"/>
              <a:t>Conheça a nova Lei em detalhes e adapte:</a:t>
            </a:r>
            <a:r>
              <a:rPr lang="pt-BR" dirty="0"/>
              <a:t> Estude seus aspectos principais, como os critérios de julgamento, modalidades de licitação, procedimentos, exigências e inovações trazidas por essa legislação.</a:t>
            </a:r>
          </a:p>
          <a:p>
            <a:pPr marL="514350" indent="-514350" algn="just">
              <a:buAutoNum type="arabicPeriod"/>
            </a:pPr>
            <a:r>
              <a:rPr lang="pt-BR" b="1" dirty="0"/>
              <a:t>Comunicação transparente:</a:t>
            </a:r>
            <a:r>
              <a:rPr lang="pt-BR" dirty="0"/>
              <a:t> Mantenha uma comunicação clara e transparente com os envolvidos no processo de regulamentação. Engaje os fornecedores, ouça suas necessidades e esteja aberto ao diálogo. </a:t>
            </a:r>
          </a:p>
        </p:txBody>
      </p:sp>
    </p:spTree>
    <p:extLst>
      <p:ext uri="{BB962C8B-B14F-4D97-AF65-F5344CB8AC3E}">
        <p14:creationId xmlns:p14="http://schemas.microsoft.com/office/powerpoint/2010/main" val="1193149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Plano de estudos antes de regulamentar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O SEBRAE propõe uma divisão de estudo em duas partes:</a:t>
            </a:r>
          </a:p>
          <a:p>
            <a:pPr marL="0" indent="0" algn="just">
              <a:buNone/>
            </a:pPr>
            <a:endParaRPr lang="pt-BR" sz="3200" b="1" dirty="0">
              <a:latin typeface="+mj-lt"/>
            </a:endParaRP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Parte 1: Leitura dos artigos 1 a 88 – entendendo a nova lógica da lei de licitações.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Parte 2: Leitura dos artigos 89 a 194 – Gestão de contratos e outros temas.</a:t>
            </a:r>
            <a:endParaRPr lang="pt-BR" sz="1400" b="1" dirty="0">
              <a:latin typeface="+mj-lt"/>
            </a:endParaRPr>
          </a:p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r>
              <a:rPr lang="pt-BR" sz="3200" b="1" u="sng" dirty="0">
                <a:solidFill>
                  <a:srgbClr val="FF0000"/>
                </a:solidFill>
              </a:rPr>
              <a:t>Dica:</a:t>
            </a:r>
            <a:r>
              <a:rPr lang="pt-BR" sz="3200" dirty="0"/>
              <a:t> Percepção da sua realidade; percepção do que mudou na lei e compatibilizar uma coisa com a outra.</a:t>
            </a:r>
          </a:p>
        </p:txBody>
      </p:sp>
    </p:spTree>
    <p:extLst>
      <p:ext uri="{BB962C8B-B14F-4D97-AF65-F5344CB8AC3E}">
        <p14:creationId xmlns:p14="http://schemas.microsoft.com/office/powerpoint/2010/main" val="1479427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Plano de estudos antes de regulamentar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430215"/>
            <a:ext cx="11181973" cy="4490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O SEBRAE propõe uma divisão de estudo em duas partes:</a:t>
            </a:r>
          </a:p>
          <a:p>
            <a:pPr marL="0" indent="0" algn="just">
              <a:buNone/>
            </a:pPr>
            <a:endParaRPr lang="pt-BR" sz="3200" b="1" dirty="0">
              <a:latin typeface="+mj-lt"/>
            </a:endParaRP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1º – Quem?</a:t>
            </a:r>
          </a:p>
          <a:p>
            <a:pPr marL="0" indent="0" algn="just">
              <a:buNone/>
            </a:pPr>
            <a:r>
              <a:rPr lang="pt-BR" sz="3200" b="1" dirty="0" err="1">
                <a:latin typeface="+mj-lt"/>
              </a:rPr>
              <a:t>Art</a:t>
            </a:r>
            <a:r>
              <a:rPr lang="pt-BR" sz="3200" b="1" dirty="0">
                <a:latin typeface="+mj-lt"/>
              </a:rPr>
              <a:t> 4º - MPE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5º - Capítulo II – Dos Princípios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6º - Capítulo III – Das definições (glossário)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11 – Objetivos</a:t>
            </a:r>
          </a:p>
        </p:txBody>
      </p:sp>
    </p:spTree>
    <p:extLst>
      <p:ext uri="{BB962C8B-B14F-4D97-AF65-F5344CB8AC3E}">
        <p14:creationId xmlns:p14="http://schemas.microsoft.com/office/powerpoint/2010/main" val="721958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Plano de estudos antes de regulamentar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430215"/>
            <a:ext cx="11181973" cy="4490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O SEBRAE propõe uma divisão de estudo em duas partes:</a:t>
            </a:r>
          </a:p>
          <a:p>
            <a:pPr marL="0" indent="0" algn="just">
              <a:buNone/>
            </a:pPr>
            <a:endParaRPr lang="pt-BR" sz="3200" b="1" dirty="0">
              <a:latin typeface="+mj-lt"/>
            </a:endParaRP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17 – Fases do processo licitatório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 28 – Modalidades de licitação</a:t>
            </a:r>
            <a:endParaRPr lang="pt-BR" sz="3200" dirty="0">
              <a:latin typeface="+mj-lt"/>
            </a:endParaRP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75 – Dispensa de licitação</a:t>
            </a:r>
          </a:p>
          <a:p>
            <a:pPr marL="0" indent="0" algn="just">
              <a:buNone/>
            </a:pPr>
            <a:r>
              <a:rPr lang="pt-BR" sz="3200" b="1" dirty="0" err="1">
                <a:latin typeface="+mj-lt"/>
              </a:rPr>
              <a:t>Art</a:t>
            </a:r>
            <a:r>
              <a:rPr lang="pt-BR" sz="3200" b="1" dirty="0">
                <a:latin typeface="+mj-lt"/>
              </a:rPr>
              <a:t> 78 – Procedimentos auxiliares</a:t>
            </a:r>
          </a:p>
          <a:p>
            <a:pPr marL="0" indent="0" algn="just">
              <a:buNone/>
            </a:pPr>
            <a:r>
              <a:rPr lang="pt-BR" sz="3200" b="1" dirty="0">
                <a:latin typeface="+mj-lt"/>
              </a:rPr>
              <a:t>Art. 178 – Dos crimes em licitações e contratos</a:t>
            </a:r>
          </a:p>
        </p:txBody>
      </p:sp>
    </p:spTree>
    <p:extLst>
      <p:ext uri="{BB962C8B-B14F-4D97-AF65-F5344CB8AC3E}">
        <p14:creationId xmlns:p14="http://schemas.microsoft.com/office/powerpoint/2010/main" val="126628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7097"/>
            <a:ext cx="10608733" cy="5372854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1 Normatizações exigidas pela Lei 14.133/21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2 Apresentação da Minuta do Ato local para Implantação da Dispensa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3 Fornecimento das Normativas para uso local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4 Passo a passo para implantação da Dispensa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5 Processo Físico de Dispensa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6 Dispensa Eletrônica (IN 67/2021)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7 Roteiro processual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8 Falhas recorrentes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9 Riscos e cuidados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10 Tira dúvidas e recomendações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1850" y="681037"/>
            <a:ext cx="6554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/>
              <a:t>Dispensa e Inexigibilidade Eletrônicas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95174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F4842-ECF8-9FA5-32D0-9E9F6E59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B84E9-F545-7379-37B9-1E0A09E8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53" y="696569"/>
            <a:ext cx="9082947" cy="11181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000" dirty="0"/>
              <a:t>Consulta:   Município pode normatizar segregação de funções em processos licitatórios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94F87A-BBB0-57CF-5B75-89B8C78D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53" y="1895292"/>
            <a:ext cx="10987948" cy="44556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0" dirty="0">
                <a:effectLst/>
                <a:latin typeface="+mj-lt"/>
              </a:rPr>
              <a:t>Um município pode, dentro da sua esfera de competência, normatizar a segregação de funções no processo licitatório. Essa regulação deve ser, preferencialmente, realizada por meio de decreto, com observância aos limites constitucionais, às diretrizes gerais traçadas pela Lei nº 14.133/21 (Lei de Licitações e Contratos) e às normas federais; e em respeito aos princípios constitucionais da administração pública.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i="0" dirty="0">
                <a:effectLst/>
                <a:latin typeface="+mj-lt"/>
              </a:rPr>
              <a:t>Essa é a orientação do Tribunal de Contas do Estado do Paraná (TCE-PR, em resposta à Consulta formulada pelo Município de Ponta Grossa, por meio da qual questionou se lei municipal poderia delimitar os critérios para segregação de funções nas fases interna e externa da licitação.</a:t>
            </a:r>
            <a:endParaRPr lang="pt-BR" sz="2400" dirty="0"/>
          </a:p>
        </p:txBody>
      </p:sp>
      <p:pic>
        <p:nvPicPr>
          <p:cNvPr id="1032" name="Picture 8" descr="Tribunal de Contas do Estado do Paraná">
            <a:extLst>
              <a:ext uri="{FF2B5EF4-FFF2-40B4-BE49-F238E27FC236}">
                <a16:creationId xmlns:a16="http://schemas.microsoft.com/office/drawing/2014/main" id="{13FC3062-B988-A392-386B-A0EF0A9B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96569"/>
            <a:ext cx="27432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CC6DB2-580F-F1CE-4956-7355A3267007}"/>
              </a:ext>
            </a:extLst>
          </p:cNvPr>
          <p:cNvSpPr txBox="1"/>
          <p:nvPr/>
        </p:nvSpPr>
        <p:spPr>
          <a:xfrm>
            <a:off x="555976" y="5959239"/>
            <a:ext cx="8632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prstClr val="black"/>
                </a:solidFill>
              </a:rPr>
              <a:t>Disponível em: https://www1.tce.pr.gov.br/noticias/consulta-municipio-pode-normatizar-segregacao-de-funcoes-em-processos-licitatorios/11969/N</a:t>
            </a:r>
          </a:p>
        </p:txBody>
      </p:sp>
      <p:pic>
        <p:nvPicPr>
          <p:cNvPr id="2052" name="Picture 4" descr="Licitação é a regra para a aquisição de bens e ser ...">
            <a:extLst>
              <a:ext uri="{FF2B5EF4-FFF2-40B4-BE49-F238E27FC236}">
                <a16:creationId xmlns:a16="http://schemas.microsoft.com/office/drawing/2014/main" id="{F93425E9-1A01-3BD6-E80F-91F94FB3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8" y="4857492"/>
            <a:ext cx="2457436" cy="20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96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Legislação Federal atualizada no PNCP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7" y="1452802"/>
            <a:ext cx="11291168" cy="490705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60706" y="6259257"/>
            <a:ext cx="449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https://www.gov.br/compras/pt-br/acesso-a-informacao/legislacao</a:t>
            </a:r>
          </a:p>
        </p:txBody>
      </p:sp>
    </p:spTree>
    <p:extLst>
      <p:ext uri="{BB962C8B-B14F-4D97-AF65-F5344CB8AC3E}">
        <p14:creationId xmlns:p14="http://schemas.microsoft.com/office/powerpoint/2010/main" val="4102704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9" y="535577"/>
            <a:ext cx="10515600" cy="113979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Capacite-se no PNCP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675367"/>
            <a:ext cx="11181973" cy="4245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/>
          </a:p>
          <a:p>
            <a:pPr algn="just">
              <a:buNone/>
            </a:pP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7360706" y="6259257"/>
            <a:ext cx="449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https://www.gov.br/compras/pt-br/acesso-a-informacao/cursos-e-capacitacoes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481"/>
            <a:ext cx="12192000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9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768"/>
            <a:ext cx="10515600" cy="690836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Indicação de bibliografia sobre regulamentação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B71E26-DE2A-FB7C-A89D-28DC8081AC1C}"/>
              </a:ext>
            </a:extLst>
          </p:cNvPr>
          <p:cNvSpPr txBox="1"/>
          <p:nvPr/>
        </p:nvSpPr>
        <p:spPr>
          <a:xfrm>
            <a:off x="0" y="5970607"/>
            <a:ext cx="6316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0F1111"/>
                </a:solidFill>
                <a:latin typeface="Amazon Ember"/>
              </a:rPr>
              <a:t>BONATTO, Hamilton. Regulamentação Municipal da Lei No. 14.133/2021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00783B68-7F11-0CB0-31DD-259CC519C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08" y="1548375"/>
            <a:ext cx="30948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5C4C5E-FCE2-7ABE-2CC6-A4631D76534F}"/>
              </a:ext>
            </a:extLst>
          </p:cNvPr>
          <p:cNvSpPr txBox="1"/>
          <p:nvPr/>
        </p:nvSpPr>
        <p:spPr>
          <a:xfrm>
            <a:off x="3944061" y="3863075"/>
            <a:ext cx="77502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https://www.forseti.com.br/produto/livro-regulamentacao-municipal-da-lei-no-14-133-2021/</a:t>
            </a:r>
            <a:r>
              <a:rPr lang="pt-BR" sz="2400" dirty="0">
                <a:latin typeface="+mj-lt"/>
              </a:rPr>
              <a:t> - </a:t>
            </a:r>
            <a:r>
              <a:rPr lang="pt-BR" sz="2400" b="1" dirty="0">
                <a:solidFill>
                  <a:srgbClr val="0E75BA"/>
                </a:solidFill>
                <a:latin typeface="+mj-lt"/>
              </a:rPr>
              <a:t>R$ 119,90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E75BA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+mj-lt"/>
              </a:rPr>
              <a:t>Na </a:t>
            </a:r>
            <a:r>
              <a:rPr lang="pt-BR" sz="2400" dirty="0" err="1">
                <a:latin typeface="+mj-lt"/>
              </a:rPr>
              <a:t>Amazon</a:t>
            </a:r>
            <a:r>
              <a:rPr lang="pt-BR" sz="2400" dirty="0">
                <a:latin typeface="+mj-lt"/>
              </a:rPr>
              <a:t>: </a:t>
            </a:r>
            <a:r>
              <a:rPr lang="pt-BR" sz="2400" b="1" dirty="0">
                <a:solidFill>
                  <a:srgbClr val="0E75BA"/>
                </a:solidFill>
                <a:latin typeface="+mj-lt"/>
              </a:rPr>
              <a:t>R$ 119,90 </a:t>
            </a:r>
            <a:r>
              <a:rPr lang="pt-BR" sz="2400" dirty="0">
                <a:latin typeface="+mj-lt"/>
              </a:rPr>
              <a:t>físico e </a:t>
            </a:r>
            <a:r>
              <a:rPr lang="pt-BR" sz="2400" b="1" dirty="0">
                <a:solidFill>
                  <a:srgbClr val="0E75BA"/>
                </a:solidFill>
                <a:latin typeface="+mj-lt"/>
              </a:rPr>
              <a:t>R$ 90,00 </a:t>
            </a:r>
            <a:r>
              <a:rPr lang="pt-BR" sz="2400" dirty="0">
                <a:latin typeface="+mj-lt"/>
              </a:rPr>
              <a:t>no Kindle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C2787D-2829-EDD5-A432-C12B830064A1}"/>
              </a:ext>
            </a:extLst>
          </p:cNvPr>
          <p:cNvSpPr txBox="1"/>
          <p:nvPr/>
        </p:nvSpPr>
        <p:spPr>
          <a:xfrm>
            <a:off x="3956859" y="1548376"/>
            <a:ext cx="739694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b="1" i="0" dirty="0">
                <a:effectLst/>
                <a:latin typeface="+mj-lt"/>
              </a:rPr>
              <a:t>HAMILTON BONATTO: </a:t>
            </a:r>
            <a:r>
              <a:rPr lang="pt-BR" sz="2600" b="0" i="0" dirty="0">
                <a:effectLst/>
                <a:latin typeface="+mj-lt"/>
              </a:rPr>
              <a:t>Procurador do Estado do Paraná. Graduado em Engenharia Civil, em Direito e em Licenciatura Plena em Matemática; atualmente é Procurador-Chefe da Coordenadoria do Consultivo da PGE/PR. </a:t>
            </a:r>
            <a:endParaRPr lang="pt-BR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671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768"/>
            <a:ext cx="10515600" cy="690836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Itens a serem regulamentados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2622D61-7592-FA3B-D010-1DA9AB2DB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1" y="1250604"/>
            <a:ext cx="6036732" cy="4926359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3947DA-1EAB-C5C5-CB52-105C93C04783}"/>
              </a:ext>
            </a:extLst>
          </p:cNvPr>
          <p:cNvSpPr txBox="1"/>
          <p:nvPr/>
        </p:nvSpPr>
        <p:spPr>
          <a:xfrm>
            <a:off x="6096000" y="6206279"/>
            <a:ext cx="6036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F1111"/>
                </a:solidFill>
                <a:effectLst/>
                <a:uLnTx/>
                <a:uFillTx/>
                <a:latin typeface="Amazon Ember"/>
                <a:ea typeface="+mn-ea"/>
                <a:cs typeface="+mn-cs"/>
              </a:rPr>
              <a:t>Fonte: BONATTO, Hamilton. Regulamentação Municipal da Lei No. 14.133/2021</a:t>
            </a:r>
          </a:p>
        </p:txBody>
      </p:sp>
    </p:spTree>
    <p:extLst>
      <p:ext uri="{BB962C8B-B14F-4D97-AF65-F5344CB8AC3E}">
        <p14:creationId xmlns:p14="http://schemas.microsoft.com/office/powerpoint/2010/main" val="26659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768"/>
            <a:ext cx="10515600" cy="690836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Itens a serem regulamentados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DF6B694-E139-8DA5-7675-04DE55371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6" y="1230663"/>
            <a:ext cx="6214533" cy="49463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5AC3DD6-03C0-EFB2-46F6-A87076F52C67}"/>
              </a:ext>
            </a:extLst>
          </p:cNvPr>
          <p:cNvSpPr txBox="1"/>
          <p:nvPr/>
        </p:nvSpPr>
        <p:spPr>
          <a:xfrm>
            <a:off x="6096000" y="61974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F1111"/>
                </a:solidFill>
                <a:effectLst/>
                <a:uLnTx/>
                <a:uFillTx/>
                <a:latin typeface="Amazon Ember"/>
                <a:ea typeface="+mn-ea"/>
                <a:cs typeface="+mn-cs"/>
              </a:rPr>
              <a:t>Fonte: BONATTO, Hamilton. Regulamentação Municipal da Lei No. 14.133/2021</a:t>
            </a:r>
          </a:p>
        </p:txBody>
      </p:sp>
    </p:spTree>
    <p:extLst>
      <p:ext uri="{BB962C8B-B14F-4D97-AF65-F5344CB8AC3E}">
        <p14:creationId xmlns:p14="http://schemas.microsoft.com/office/powerpoint/2010/main" val="3317570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9768"/>
            <a:ext cx="10515600" cy="690836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Itens a serem regulamentados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173A453-A856-B4DF-4FCF-F7EC67C4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38" y="1250605"/>
            <a:ext cx="6119529" cy="4963928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C674ABB-C040-7348-F491-251B66DF9F69}"/>
              </a:ext>
            </a:extLst>
          </p:cNvPr>
          <p:cNvSpPr txBox="1"/>
          <p:nvPr/>
        </p:nvSpPr>
        <p:spPr>
          <a:xfrm>
            <a:off x="6096000" y="61974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F1111"/>
                </a:solidFill>
                <a:effectLst/>
                <a:uLnTx/>
                <a:uFillTx/>
                <a:latin typeface="Amazon Ember"/>
                <a:ea typeface="+mn-ea"/>
                <a:cs typeface="+mn-cs"/>
              </a:rPr>
              <a:t>Fonte: BONATTO, Hamilton. Regulamentação Municipal da Lei No. 14.133/2021</a:t>
            </a:r>
          </a:p>
        </p:txBody>
      </p:sp>
    </p:spTree>
    <p:extLst>
      <p:ext uri="{BB962C8B-B14F-4D97-AF65-F5344CB8AC3E}">
        <p14:creationId xmlns:p14="http://schemas.microsoft.com/office/powerpoint/2010/main" val="1375685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pela União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Decreto de bens de consumo comum e de luxo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DECRETO Nº 10.818, DE 27 DE SETEMBRO DE 2021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de Pesquisa de Preços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SEGES/ME Nº 65, DE 7 DE JULHO DE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sobre a Dispensa Eletrônica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SEGES/ME Nº 67, DE 8 DE JULHO DE 2021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de definição do valor estimado para a contratação de obras e serviços de engenharia nos processos de contratação direta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INSTRUÇÃO NORMATIVA SEGES/ME Nº 72, DE 12 DE AGOSTO DE 2021 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(Revogada pela IN nº 91, de 2022)</a:t>
                      </a:r>
                    </a:p>
                    <a:p>
                      <a:pPr algn="just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Fica autorizada a aplicação do Decreto nº 7.983, de 8 de abril de 2013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175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pela União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de designação e atuação dos fiscais e gestores de contratos nos processos de contratação direta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INSTRUÇÃO NORMATIVA SEGES /ME Nº 75, DE 13 DE AGOSTO DE 2021  (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Revogada pela IN nº 90, de 2022)</a:t>
                      </a:r>
                    </a:p>
                    <a:p>
                      <a:pPr algn="just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sobre a participação de pessoa física nas contratações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SEGES/ME Nº 116, DE 21 DE DEZEMBRO DE 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Decreto do plano de contratações anual e PGC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DECRETO Nº 10.947, DE 25 DE JANEIRO DE 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sobre critério de julgamento por menor preço ou maior desconto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Instrução Normativa SEGES/ME nº 73, de 30 de setembro de 2022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286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pela União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3">
                <a:tc>
                  <a:txBody>
                    <a:bodyPr/>
                    <a:lstStyle/>
                    <a:p>
                      <a:r>
                        <a:rPr lang="pt-BR" dirty="0"/>
                        <a:t>Instrução Normativa sobre os Estudos Técnicos Preliminares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Instrução Normativa (IN) nº 58/2022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Instrução Normativa sobre o critério de maior retorno econômico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Instrução Normativa nº 96/2022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Decreto de agente de contratação, equipe de apoio, comissão de contratação, gestores e fiscais de contratos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Decreto nº 11.246, de 27 de outubro de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Credenciamento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5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2903899"/>
            <a:ext cx="11401778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Governança e Planejamento</a:t>
            </a:r>
          </a:p>
        </p:txBody>
      </p:sp>
    </p:spTree>
    <p:extLst>
      <p:ext uri="{BB962C8B-B14F-4D97-AF65-F5344CB8AC3E}">
        <p14:creationId xmlns:p14="http://schemas.microsoft.com/office/powerpoint/2010/main" val="240947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4396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	</a:t>
            </a:r>
            <a:r>
              <a:rPr lang="pt-BR" sz="3200" dirty="0"/>
              <a:t>Regulamenta, no âmbito da Administração Pública estadual, direta, autárquica e </a:t>
            </a:r>
            <a:r>
              <a:rPr lang="pt-BR" sz="3200" dirty="0" err="1"/>
              <a:t>fundacional</a:t>
            </a:r>
            <a:r>
              <a:rPr lang="pt-BR" sz="3200" dirty="0"/>
              <a:t> do Estado do Paraná, a Lei nº 14.133, de 01 de abril de 2021, que “Estabelece normas gerais de licitação e contratação para as Administrações Públicas diretas, autárquicas e </a:t>
            </a:r>
            <a:r>
              <a:rPr lang="pt-BR" sz="3200" dirty="0" err="1"/>
              <a:t>fundacionais</a:t>
            </a:r>
            <a:r>
              <a:rPr lang="pt-BR" sz="3200" dirty="0"/>
              <a:t> da União, dos Estados, do Distrito Federal e dos Municípios”, a aquisição e incorporação de bens ao patrimônio público estadual, os procedimentos para intervenção estatal na propriedade privada e dá outras providências.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6206" y="953589"/>
            <a:ext cx="110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10.086/2022 Paraná</a:t>
            </a:r>
          </a:p>
        </p:txBody>
      </p:sp>
    </p:spTree>
    <p:extLst>
      <p:ext uri="{BB962C8B-B14F-4D97-AF65-F5344CB8AC3E}">
        <p14:creationId xmlns:p14="http://schemas.microsoft.com/office/powerpoint/2010/main" val="2208987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4396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200" dirty="0"/>
              <a:t>	Os órgãos dos Poderes Legislativo e Judiciário, o Tribunal de Contas, o Ministério Público e a Defensoria Pública poderão aderir à regulamentação de que trata este Decreto.</a:t>
            </a:r>
          </a:p>
          <a:p>
            <a:pPr algn="just"/>
            <a:r>
              <a:rPr lang="pt-BR" sz="3200" dirty="0"/>
              <a:t>	O Poder Judiciário criou em janeiro de 2023 o  Decreto Judiciário nº 269/2022 onde encampou parcialmente o Decreto Estadual, adotou algumas regulamentações editadas pela União e disciplinou normas para atender às peculiaridades deste Poder Judiciário.</a:t>
            </a:r>
            <a:r>
              <a:rPr lang="pt-BR" sz="3200" b="1" dirty="0"/>
              <a:t> </a:t>
            </a:r>
          </a:p>
          <a:p>
            <a:pPr algn="just"/>
            <a:r>
              <a:rPr lang="pt-BR" sz="3200" dirty="0"/>
              <a:t>	No âmbito da Assembleia Legislativa do Estado do Paraná, em março de 2023 foi criado grupo de trabalho para regulamentar nova lei de licitações naquela Casa Legislativa.</a:t>
            </a:r>
          </a:p>
          <a:p>
            <a:pPr algn="just"/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6206" y="953589"/>
            <a:ext cx="110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nº 10.086/2022 Paraná</a:t>
            </a:r>
          </a:p>
        </p:txBody>
      </p:sp>
    </p:spTree>
    <p:extLst>
      <p:ext uri="{BB962C8B-B14F-4D97-AF65-F5344CB8AC3E}">
        <p14:creationId xmlns:p14="http://schemas.microsoft.com/office/powerpoint/2010/main" val="1604855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pelo Estado do Paraná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3">
                <a:tc>
                  <a:txBody>
                    <a:bodyPr/>
                    <a:lstStyle/>
                    <a:p>
                      <a:r>
                        <a:rPr lang="pt-BR" dirty="0"/>
                        <a:t>Do Agente de Contratação e do Pregoeiro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Art. 4º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Equipe de Apoio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Art. 5º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Comissão de Contratação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Art. 6º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Gestor de Contrato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10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Fiscal de Contrato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11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Autoridade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13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Estudo Técnico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15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Plano de Contratações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21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Fase Interna da</a:t>
                      </a:r>
                      <a:r>
                        <a:rPr lang="pt-BR" baseline="0" dirty="0"/>
                        <a:t> Licitação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54 e seguintes Decreto 10.086/2022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Fase Externa da</a:t>
                      </a:r>
                      <a:r>
                        <a:rPr lang="pt-BR" baseline="0" dirty="0"/>
                        <a:t> Licitação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63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035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pelo Estado do Paraná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3">
                <a:tc>
                  <a:txBody>
                    <a:bodyPr/>
                    <a:lstStyle/>
                    <a:p>
                      <a:r>
                        <a:rPr lang="pt-BR" dirty="0"/>
                        <a:t>Dos Critérios de Julgamento das Propostas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79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Participação ME</a:t>
                      </a:r>
                      <a:r>
                        <a:rPr lang="pt-BR" baseline="0" dirty="0"/>
                        <a:t> e EPP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111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Pregão e da Concorrência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126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Do Concurso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128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Leilão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132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Diálogo Competitivo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135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Contratação Direta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148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Reequilíbrio Econômico-Financeiro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168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Recebimento do 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179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Das Sanções Administrativas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194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77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pt-BR" b="1" dirty="0"/>
              <a:t>Itens regulamentados pelo Estado do Paraná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3">
                <a:tc>
                  <a:txBody>
                    <a:bodyPr/>
                    <a:lstStyle/>
                    <a:p>
                      <a:r>
                        <a:rPr lang="pt-BR" dirty="0"/>
                        <a:t>Do Credenciamento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228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pré-qualificação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262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Procedimento de Manifestação de Interesse – PMI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269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Do Sistema de Registro de Preços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289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Registro Cadastral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320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atuação da advocacia pública e do controle interno nas licitações e contratações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325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Da avaliação de desempenho</a:t>
                      </a:r>
                      <a:r>
                        <a:rPr lang="pt-BR" baseline="0" dirty="0"/>
                        <a:t> da contratada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507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Do sobrepreço e do superfaturamento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509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Aquisição de 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539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Locação de 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Art. 582 e seguintes Decreto 10.086/2022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746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515" y="796835"/>
            <a:ext cx="10515600" cy="888274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pt-BR" b="1" dirty="0"/>
              <a:t>Itens a serem regulamentados que julgamos mais importantes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Atuação</a:t>
                      </a:r>
                      <a:r>
                        <a:rPr lang="pt-BR" sz="2500" baseline="0" dirty="0"/>
                        <a:t> do Agente de Contratações, </a:t>
                      </a:r>
                      <a:r>
                        <a:rPr lang="pt-BR" sz="2500" dirty="0"/>
                        <a:t>equipe de apoio, funcionamento da comissão de contratação, atuação de fiscais e gestores de contratos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Itens de luxo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Atuação do controle Interno e do Advogado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Dispensa</a:t>
                      </a:r>
                      <a:r>
                        <a:rPr lang="pt-BR" sz="2500" baseline="0" dirty="0"/>
                        <a:t> Eletrônica</a:t>
                      </a:r>
                      <a:endParaRPr lang="pt-B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Plano de contratações anual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500" dirty="0"/>
                        <a:t>Procedimento do Sistema de Registro de Preços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01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4461" y="686502"/>
            <a:ext cx="97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 de Dispensa Eletrônica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1A0853B-A30C-B384-7C8F-DB9BD288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1580091"/>
            <a:ext cx="3824005" cy="4696357"/>
          </a:xfr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4986C4-5319-8386-D33E-26C98AD9F627}"/>
              </a:ext>
            </a:extLst>
          </p:cNvPr>
          <p:cNvSpPr txBox="1"/>
          <p:nvPr/>
        </p:nvSpPr>
        <p:spPr>
          <a:xfrm>
            <a:off x="7179680" y="5702621"/>
            <a:ext cx="4785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https://www.gov.br/compras/pt-br/acesso-a-informacao/manuais/dispensa-eletronica/ManualNovoDispensaEletrnica28.01.2022.pdf</a:t>
            </a:r>
          </a:p>
        </p:txBody>
      </p:sp>
    </p:spTree>
    <p:extLst>
      <p:ext uri="{BB962C8B-B14F-4D97-AF65-F5344CB8AC3E}">
        <p14:creationId xmlns:p14="http://schemas.microsoft.com/office/powerpoint/2010/main" val="2009183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8953" y="668917"/>
            <a:ext cx="97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Guia de adesão ao Compras.gov.br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1A0853B-A30C-B384-7C8F-DB9BD288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1580091"/>
            <a:ext cx="3824005" cy="4696357"/>
          </a:xfr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4986C4-5319-8386-D33E-26C98AD9F627}"/>
              </a:ext>
            </a:extLst>
          </p:cNvPr>
          <p:cNvSpPr txBox="1"/>
          <p:nvPr/>
        </p:nvSpPr>
        <p:spPr>
          <a:xfrm>
            <a:off x="7241226" y="6100245"/>
            <a:ext cx="4785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https://treinamento.comprasnet.gov.br/seguro/adesao-ao-compras.pdf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60F57F-FA3C-47C8-46CC-A39FDEC27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176" y="1376803"/>
            <a:ext cx="4181504" cy="49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4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8953" y="668917"/>
            <a:ext cx="97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Compras.gov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1A0853B-A30C-B384-7C8F-DB9BD288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1580091"/>
            <a:ext cx="3824005" cy="4696357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74EE41-D5AC-1829-BB95-D2A05ADB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23" y="1580091"/>
            <a:ext cx="3833509" cy="49429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E0699F-0A09-3CA7-9007-5574482CF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76803"/>
            <a:ext cx="12192001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097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8953" y="668917"/>
            <a:ext cx="974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Compras.gov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1A0853B-A30C-B384-7C8F-DB9BD288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5" y="1580091"/>
            <a:ext cx="3824005" cy="4696357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074EE41-D5AC-1829-BB95-D2A05ADB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23" y="1580091"/>
            <a:ext cx="3833509" cy="49429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93F4E2-CE86-690F-A1A2-515DD2C6E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6802"/>
            <a:ext cx="12192000" cy="54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8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396" y="946304"/>
            <a:ext cx="114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Fundamentos Legais da Transparência Pública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8574" y="2045368"/>
            <a:ext cx="10769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CRFB -“Art. 1º [...] Parágrafo único. Todo o poder emana do povo, que o exerce por meio de representantes eleitos ou diretamente, nos termos desta Constituição”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Daí se extraem dois princípios: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republicano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que impõe um governo fundado em leis e não nos interesses egoísticos dos ocupantes da função pública ou de seus correligionários;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democrático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que confere ao povo a titularidade do poder cujo exercício é parcialmente relegado aos representantes.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Direito administrativo / Irene Patrícia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Nohara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–9. ed. –São Paulo: Atlas, 2019.</a:t>
            </a:r>
          </a:p>
        </p:txBody>
      </p:sp>
    </p:spTree>
    <p:extLst>
      <p:ext uri="{BB962C8B-B14F-4D97-AF65-F5344CB8AC3E}">
        <p14:creationId xmlns:p14="http://schemas.microsoft.com/office/powerpoint/2010/main" val="6473978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23061" y="681037"/>
            <a:ext cx="974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Exemplo de regulamentação de Câmara Municipal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FBC653-7421-9B5B-52E3-769E2083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777"/>
            <a:ext cx="10515600" cy="40931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39090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 DA PRESIDÊNCIA 1/2022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Regulamenta, no âmbito do Poder Legislativo Municipal, o processo de contratação direta de que trata a Lei Federal 14.133, de 1.º de abril de 2021. (anexa ao AVA)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3909060" algn="l"/>
              </a:tabLst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3909060" algn="l"/>
              </a:tabLs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ATO DA PRESIDÊNCIA 7/2023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Regulamenta a Lei Federal 14.133, de 1º de abril de 2021 – Lei de Licitações e Contratos Administrativos, no âmbito do Poder Legislativo do Município de Jacarezinho, Estado do Paraná.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(anexa ao AVA)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  <a:tabLst>
                <a:tab pos="3909060" algn="l"/>
              </a:tabLst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PORTARIA N.º 1/PROC.LEG, DE 6 DE MARÇO DE 2024.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Dispensa a emissão de análise jurídica nas hipóteses em que especifica, nos termos da Lei Federal nº 14.133, de 1.º de abril de 2021 e do Ato da Presidência 1, de 1.º de julho de 2022.</a:t>
            </a:r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909060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1123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7856" y="603404"/>
            <a:ext cx="1140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Todo Poder Emana do Povo...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012054-1E12-4F86-4CC2-6D8554D0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" y="1654190"/>
            <a:ext cx="10852144" cy="47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7856" y="603404"/>
            <a:ext cx="114017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Accountability</a:t>
            </a:r>
            <a:endParaRPr kumimoji="0" lang="pt-BR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B60FB8-E822-E93B-7FBE-2D86F3BC0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6" y="1467816"/>
            <a:ext cx="10775944" cy="943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/>
              <a:t>Palavra sem correspondente exato na língua portuguesa, mas que se aproxima ao termo de “RESPONSABILIZAÇÃO”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13729DE-1146-19F2-DAD0-C83599E8A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2768758"/>
            <a:ext cx="5724939" cy="408924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1A9AE9D-8E20-35AA-9765-532AAC65516E}"/>
              </a:ext>
            </a:extLst>
          </p:cNvPr>
          <p:cNvSpPr txBox="1"/>
          <p:nvPr/>
        </p:nvSpPr>
        <p:spPr>
          <a:xfrm>
            <a:off x="577856" y="2850582"/>
            <a:ext cx="5700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 o binômio: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Responsabilidade de agir de maneira correta, 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Prestar conta à sociedade pelos resultados atingidos.</a:t>
            </a:r>
          </a:p>
        </p:txBody>
      </p:sp>
    </p:spTree>
    <p:extLst>
      <p:ext uri="{BB962C8B-B14F-4D97-AF65-F5344CB8AC3E}">
        <p14:creationId xmlns:p14="http://schemas.microsoft.com/office/powerpoint/2010/main" val="1692378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11467</TotalTime>
  <Words>5555</Words>
  <Application>Microsoft Office PowerPoint</Application>
  <PresentationFormat>Widescreen</PresentationFormat>
  <Paragraphs>399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73</vt:i4>
      </vt:variant>
    </vt:vector>
  </HeadingPairs>
  <TitlesOfParts>
    <vt:vector size="81" baseType="lpstr">
      <vt:lpstr>Amazon Ember</vt:lpstr>
      <vt:lpstr>Arial</vt:lpstr>
      <vt:lpstr>Calibri</vt:lpstr>
      <vt:lpstr>Calibri Light</vt:lpstr>
      <vt:lpstr>rawline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 governança no Brasil</vt:lpstr>
      <vt:lpstr>O que é governança?</vt:lpstr>
      <vt:lpstr>LEI 14.133/2021 NOVA LEI DE LICITAÇÕES E CONTRATOS</vt:lpstr>
      <vt:lpstr>Acórdão TCE/PR n. 894/2022 - Pleno</vt:lpstr>
      <vt:lpstr>Acórdão TCE/PR n. 894/2022 - Pleno</vt:lpstr>
      <vt:lpstr>Acórdão TCE/PR n. 894/2022 - Pleno</vt:lpstr>
      <vt:lpstr>TCE-PR orienta Unioeste a aprimorar seus procedimentos de compras e contratações</vt:lpstr>
      <vt:lpstr>Apresentação do PowerPoint</vt:lpstr>
      <vt:lpstr>Dispensa presencial</vt:lpstr>
      <vt:lpstr>Apresentação do PowerPoint</vt:lpstr>
      <vt:lpstr>Documentos mínimos para a dispensa eletrônica</vt:lpstr>
      <vt:lpstr>Informações inseridas no sistema</vt:lpstr>
      <vt:lpstr>Divulgação da dispensa eletrônica</vt:lpstr>
      <vt:lpstr>Encaminhamento de propostas</vt:lpstr>
      <vt:lpstr>DA ABERTURA DO PROCEDIMENTO PARA ENVIO DE LANCES</vt:lpstr>
      <vt:lpstr>DO ENVIO DE LANCES</vt:lpstr>
      <vt:lpstr>DO JULGAMENTO DAS PROPOSTAS</vt:lpstr>
      <vt:lpstr>*DA COTAÇÃO CONCOMITANTE – IN SEGES/ME 65/21</vt:lpstr>
      <vt:lpstr>NEGOCIAÇÃO COM OS DEMAIS PARTICIPANTES</vt:lpstr>
      <vt:lpstr>SEQUÊNCIA DO PROCEDIMENTO</vt:lpstr>
      <vt:lpstr>Apresentação do PowerPoint</vt:lpstr>
      <vt:lpstr>Regulamentação Lei 14.133/21</vt:lpstr>
      <vt:lpstr>Regulamentar traz segurança jurídica ao Servidor</vt:lpstr>
      <vt:lpstr>Apresentação do PowerPoint</vt:lpstr>
      <vt:lpstr>Apresentação do PowerPoint</vt:lpstr>
      <vt:lpstr>Apresentação do PowerPoint</vt:lpstr>
      <vt:lpstr>Se adaptar à tecnologia</vt:lpstr>
      <vt:lpstr>Regulamentações para as contratações diretas</vt:lpstr>
      <vt:lpstr>Regulamentação agente de contratações, fiscais e gestores de contrato</vt:lpstr>
      <vt:lpstr>Regulamentação pesquisa de preços</vt:lpstr>
      <vt:lpstr>Regulamentação sistema registro de preços</vt:lpstr>
      <vt:lpstr>Regulamentação dispensa eletrônica</vt:lpstr>
      <vt:lpstr>Regulamentação estudo técnico preliminar</vt:lpstr>
      <vt:lpstr>Regulamentação critério menor preço ou maior desconto</vt:lpstr>
      <vt:lpstr>Dicas para se regulamentar a Lei 14.133/21</vt:lpstr>
      <vt:lpstr>Plano de estudos antes de regulamentar</vt:lpstr>
      <vt:lpstr>Plano de estudos antes de regulamentar</vt:lpstr>
      <vt:lpstr>Plano de estudos antes de regulamentar</vt:lpstr>
      <vt:lpstr>Consulta:   Município pode normatizar segregação de funções em processos licitatórios</vt:lpstr>
      <vt:lpstr>Legislação Federal atualizada no PNCP</vt:lpstr>
      <vt:lpstr>Capacite-se no PNCP</vt:lpstr>
      <vt:lpstr>Indicação de bibliografia sobre regulamentação</vt:lpstr>
      <vt:lpstr>Itens a serem regulamentados</vt:lpstr>
      <vt:lpstr>Itens a serem regulamentados</vt:lpstr>
      <vt:lpstr>Itens a serem regulamentados</vt:lpstr>
      <vt:lpstr>Itens regulamentados pela União</vt:lpstr>
      <vt:lpstr>Itens regulamentados pela União</vt:lpstr>
      <vt:lpstr>Itens regulamentados pela União</vt:lpstr>
      <vt:lpstr>Apresentação do PowerPoint</vt:lpstr>
      <vt:lpstr>Apresentação do PowerPoint</vt:lpstr>
      <vt:lpstr>Itens regulamentados pelo Estado do Paraná</vt:lpstr>
      <vt:lpstr>Itens regulamentados pelo Estado do Paraná</vt:lpstr>
      <vt:lpstr>Itens regulamentados pelo Estado do Paraná</vt:lpstr>
      <vt:lpstr>Itens a serem regulamentados que julgamos mais importantes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luiz henrique néia giavina bianchi</cp:lastModifiedBy>
  <cp:revision>425</cp:revision>
  <cp:lastPrinted>2023-01-12T11:17:06Z</cp:lastPrinted>
  <dcterms:created xsi:type="dcterms:W3CDTF">2021-01-15T17:03:51Z</dcterms:created>
  <dcterms:modified xsi:type="dcterms:W3CDTF">2025-11-03T12:59:13Z</dcterms:modified>
</cp:coreProperties>
</file>